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982" r:id="rId2"/>
    <p:sldId id="975" r:id="rId3"/>
    <p:sldId id="984" r:id="rId4"/>
    <p:sldId id="259" r:id="rId5"/>
    <p:sldId id="983" r:id="rId6"/>
    <p:sldId id="981" r:id="rId7"/>
  </p:sldIdLst>
  <p:sldSz cx="12192000" cy="6858000"/>
  <p:notesSz cx="7251700" cy="95377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600" i="1"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47678"/>
    <a:srgbClr val="FFFF66"/>
    <a:srgbClr val="003399"/>
    <a:srgbClr val="008080"/>
    <a:srgbClr val="006666"/>
    <a:srgbClr val="CC0000"/>
    <a:srgbClr val="0066FF"/>
    <a:srgbClr val="FF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1" autoAdjust="0"/>
    <p:restoredTop sz="94737" autoAdjust="0"/>
  </p:normalViewPr>
  <p:slideViewPr>
    <p:cSldViewPr>
      <p:cViewPr varScale="1">
        <p:scale>
          <a:sx n="120" d="100"/>
          <a:sy n="120" d="100"/>
        </p:scale>
        <p:origin x="180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341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745" tIns="45373" rIns="90745" bIns="45373" numCol="1" anchor="t" anchorCtr="0" compatLnSpc="1">
            <a:prstTxWarp prst="textNoShape">
              <a:avLst/>
            </a:prstTxWarp>
          </a:bodyPr>
          <a:lstStyle>
            <a:lvl1pPr defTabSz="908050">
              <a:defRPr sz="1200" i="0"/>
            </a:lvl1pPr>
          </a:lstStyle>
          <a:p>
            <a:endParaRPr lang="en-US" altLang="en-US"/>
          </a:p>
        </p:txBody>
      </p:sp>
      <p:sp>
        <p:nvSpPr>
          <p:cNvPr id="12390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79875" y="0"/>
            <a:ext cx="31718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745" tIns="45373" rIns="90745" bIns="45373" numCol="1" anchor="t" anchorCtr="0" compatLnSpc="1">
            <a:prstTxWarp prst="textNoShape">
              <a:avLst/>
            </a:prstTxWarp>
          </a:bodyPr>
          <a:lstStyle>
            <a:lvl1pPr algn="r" defTabSz="908050">
              <a:defRPr sz="1200" i="0"/>
            </a:lvl1pPr>
          </a:lstStyle>
          <a:p>
            <a:endParaRPr lang="en-US" altLang="en-US"/>
          </a:p>
        </p:txBody>
      </p:sp>
      <p:sp>
        <p:nvSpPr>
          <p:cNvPr id="12390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083675"/>
            <a:ext cx="3173413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745" tIns="45373" rIns="90745" bIns="45373" numCol="1" anchor="b" anchorCtr="0" compatLnSpc="1">
            <a:prstTxWarp prst="textNoShape">
              <a:avLst/>
            </a:prstTxWarp>
          </a:bodyPr>
          <a:lstStyle>
            <a:lvl1pPr defTabSz="908050">
              <a:defRPr sz="1200" i="0"/>
            </a:lvl1pPr>
          </a:lstStyle>
          <a:p>
            <a:endParaRPr lang="en-US" altLang="en-US"/>
          </a:p>
        </p:txBody>
      </p:sp>
      <p:sp>
        <p:nvSpPr>
          <p:cNvPr id="12390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79875" y="9083675"/>
            <a:ext cx="3171825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745" tIns="45373" rIns="90745" bIns="45373" numCol="1" anchor="b" anchorCtr="0" compatLnSpc="1">
            <a:prstTxWarp prst="textNoShape">
              <a:avLst/>
            </a:prstTxWarp>
          </a:bodyPr>
          <a:lstStyle>
            <a:lvl1pPr algn="r" defTabSz="908050">
              <a:defRPr sz="1200" i="0"/>
            </a:lvl1pPr>
          </a:lstStyle>
          <a:p>
            <a:fld id="{DFC6D6C9-5814-4948-A00D-F098AA97370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542376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6788" y="4529138"/>
            <a:ext cx="5318125" cy="429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620" tIns="46478" rIns="94620" bIns="4647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51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47675" y="715963"/>
            <a:ext cx="6356350" cy="35766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</p:spTree>
    <p:extLst>
      <p:ext uri="{BB962C8B-B14F-4D97-AF65-F5344CB8AC3E}">
        <p14:creationId xmlns:p14="http://schemas.microsoft.com/office/powerpoint/2010/main" val="24184656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4:notes"/>
          <p:cNvSpPr txBox="1">
            <a:spLocks noGrp="1"/>
          </p:cNvSpPr>
          <p:nvPr>
            <p:ph type="body" idx="1"/>
          </p:nvPr>
        </p:nvSpPr>
        <p:spPr>
          <a:xfrm>
            <a:off x="914300" y="4342183"/>
            <a:ext cx="5029500" cy="41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850" tIns="86850" rIns="86850" bIns="868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95" name="Google Shape;49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01" name="Google Shape;50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64697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7">
            <a:extLst>
              <a:ext uri="{FF2B5EF4-FFF2-40B4-BE49-F238E27FC236}">
                <a16:creationId xmlns:a16="http://schemas.microsoft.com/office/drawing/2014/main" id="{102571DE-2705-4B67-9B01-B56B013DD2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"/>
          <a:stretch/>
        </p:blipFill>
        <p:spPr>
          <a:xfrm>
            <a:off x="0" y="0"/>
            <a:ext cx="1219989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FE6A04-6A33-40F8-A47B-D310AF34E87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4704" y="6201989"/>
            <a:ext cx="1462896" cy="272657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D035AD2F-883B-4B26-98D7-735F80E02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286000"/>
            <a:ext cx="8226287" cy="1362092"/>
          </a:xfrm>
        </p:spPr>
        <p:txBody>
          <a:bodyPr>
            <a:noAutofit/>
          </a:bodyPr>
          <a:lstStyle>
            <a:lvl1pPr>
              <a:lnSpc>
                <a:spcPct val="70000"/>
              </a:lnSpc>
              <a:spcBef>
                <a:spcPts val="0"/>
              </a:spcBef>
              <a:defRPr sz="8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B62BA524-9261-495E-AD35-9CBA7C2EAC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" y="4015582"/>
            <a:ext cx="8226287" cy="851710"/>
          </a:xfrm>
        </p:spPr>
        <p:txBody>
          <a:bodyPr>
            <a:normAutofit/>
          </a:bodyPr>
          <a:lstStyle>
            <a:lvl1pPr marL="18288" indent="0" algn="l">
              <a:spcBef>
                <a:spcPts val="1000"/>
              </a:spcBef>
              <a:buNone/>
              <a:defRPr sz="24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9044D0D-4FE2-4CED-8F6D-A341D1CC7DF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0565" y="4981352"/>
            <a:ext cx="1767696" cy="757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596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7">
            <a:extLst>
              <a:ext uri="{FF2B5EF4-FFF2-40B4-BE49-F238E27FC236}">
                <a16:creationId xmlns:a16="http://schemas.microsoft.com/office/drawing/2014/main" id="{102571DE-2705-4B67-9B01-B56B013DD2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"/>
          <a:stretch/>
        </p:blipFill>
        <p:spPr>
          <a:xfrm>
            <a:off x="-7890" y="3976"/>
            <a:ext cx="12199890" cy="68540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lnSpc>
                <a:spcPct val="70000"/>
              </a:lnSpc>
              <a:defRPr sz="8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389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4763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75979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63554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tx1"/>
              </a:buClr>
              <a:defRPr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2404165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/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/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54625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buClr>
                <a:schemeClr val="tx1"/>
              </a:buClr>
              <a:defRPr/>
            </a:lvl1pPr>
            <a:lvl2pPr>
              <a:buClr>
                <a:schemeClr val="tx1"/>
              </a:buClr>
              <a:defRPr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buClr>
                <a:schemeClr val="tx1"/>
              </a:buClr>
              <a:defRPr/>
            </a:lvl1pPr>
            <a:lvl2pPr>
              <a:buClr>
                <a:schemeClr val="tx1"/>
              </a:buClr>
              <a:defRPr/>
            </a:lvl2pPr>
            <a:lvl3pPr marL="914400" indent="0">
              <a:buClr>
                <a:schemeClr val="tx1"/>
              </a:buClr>
              <a:buNone/>
              <a:defRPr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6950257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buClr>
                <a:schemeClr val="tx1"/>
              </a:buClr>
              <a:defRPr sz="2400"/>
            </a:lvl1pPr>
            <a:lvl2pPr>
              <a:buClr>
                <a:schemeClr val="tx1"/>
              </a:buClr>
              <a:defRPr sz="2000"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buClr>
                <a:schemeClr val="tx1"/>
              </a:buClr>
              <a:defRPr sz="2400"/>
            </a:lvl1pPr>
            <a:lvl2pPr>
              <a:buClr>
                <a:schemeClr val="tx1"/>
              </a:buClr>
              <a:defRPr sz="2000"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018511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buClr>
                <a:schemeClr val="tx1"/>
              </a:buClr>
              <a:defRPr sz="2400"/>
            </a:lvl1pPr>
            <a:lvl2pPr>
              <a:buClr>
                <a:schemeClr val="tx1"/>
              </a:buClr>
              <a:defRPr sz="2000"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buClr>
                <a:schemeClr val="tx1"/>
              </a:buClr>
              <a:defRPr sz="2400"/>
            </a:lvl1pPr>
            <a:lvl2pPr>
              <a:buClr>
                <a:schemeClr val="tx1"/>
              </a:buClr>
              <a:defRPr sz="2000"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3926740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mage right + cop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181600" cy="1325563"/>
          </a:xfrm>
        </p:spPr>
        <p:txBody>
          <a:bodyPr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buClr>
                <a:schemeClr val="tx1"/>
              </a:buClr>
              <a:defRPr/>
            </a:lvl1pPr>
            <a:lvl2pPr>
              <a:buClr>
                <a:schemeClr val="tx1"/>
              </a:buClr>
              <a:defRPr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400800" y="0"/>
            <a:ext cx="5791200" cy="6355080"/>
          </a:xfrm>
        </p:spPr>
        <p:txBody>
          <a:bodyPr/>
          <a:lstStyle>
            <a:lvl1pPr marL="0" indent="0">
              <a:buClr>
                <a:schemeClr val="tx1"/>
              </a:buClr>
              <a:buNone/>
              <a:defRPr/>
            </a:lvl1pPr>
            <a:lvl2pPr marL="457200" indent="0">
              <a:buClr>
                <a:schemeClr val="tx1"/>
              </a:buClr>
              <a:buNone/>
              <a:defRPr/>
            </a:lvl2pPr>
            <a:lvl3pPr marL="914400" indent="0">
              <a:buClr>
                <a:schemeClr val="tx1"/>
              </a:buClr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47996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mage right + copy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181600" cy="1325563"/>
          </a:xfrm>
        </p:spPr>
        <p:txBody>
          <a:bodyPr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buClr>
                <a:schemeClr val="tx1"/>
              </a:buClr>
              <a:defRPr/>
            </a:lvl1pPr>
            <a:lvl2pPr>
              <a:buClr>
                <a:schemeClr val="tx1"/>
              </a:buClr>
              <a:defRPr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400800" y="0"/>
            <a:ext cx="5791200" cy="6355080"/>
          </a:xfrm>
        </p:spPr>
        <p:txBody>
          <a:bodyPr/>
          <a:lstStyle>
            <a:lvl1pPr marL="0" indent="0">
              <a:buClr>
                <a:schemeClr val="tx1"/>
              </a:buClr>
              <a:buNone/>
              <a:defRPr/>
            </a:lvl1pPr>
            <a:lvl2pPr marL="457200" indent="0">
              <a:buClr>
                <a:schemeClr val="tx1"/>
              </a:buClr>
              <a:buNone/>
              <a:defRPr/>
            </a:lvl2pPr>
            <a:lvl3pPr marL="914400" indent="0">
              <a:buClr>
                <a:schemeClr val="tx1"/>
              </a:buClr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228559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mage left + cop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400" y="365125"/>
            <a:ext cx="5181600" cy="1325563"/>
          </a:xfrm>
        </p:spPr>
        <p:txBody>
          <a:bodyPr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48400" y="1825625"/>
            <a:ext cx="5181600" cy="4351338"/>
          </a:xfrm>
        </p:spPr>
        <p:txBody>
          <a:bodyPr/>
          <a:lstStyle>
            <a:lvl1pPr>
              <a:buClr>
                <a:schemeClr val="tx1"/>
              </a:buClr>
              <a:defRPr/>
            </a:lvl1pPr>
            <a:lvl2pPr>
              <a:buClr>
                <a:schemeClr val="tx1"/>
              </a:buClr>
              <a:defRPr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0" y="0"/>
            <a:ext cx="5791200" cy="6355080"/>
          </a:xfrm>
        </p:spPr>
        <p:txBody>
          <a:bodyPr/>
          <a:lstStyle>
            <a:lvl1pPr marL="0" indent="0">
              <a:buClr>
                <a:schemeClr val="tx1"/>
              </a:buClr>
              <a:buNone/>
              <a:defRPr/>
            </a:lvl1pPr>
            <a:lvl2pPr marL="457200" indent="0">
              <a:buClr>
                <a:schemeClr val="tx1"/>
              </a:buClr>
              <a:buNone/>
              <a:defRPr/>
            </a:lvl2pPr>
            <a:lvl3pPr marL="914400" indent="0">
              <a:buClr>
                <a:schemeClr val="tx1"/>
              </a:buClr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667958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mage left + copy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400" y="365125"/>
            <a:ext cx="5181600" cy="1325563"/>
          </a:xfrm>
        </p:spPr>
        <p:txBody>
          <a:bodyPr>
            <a:noAutofit/>
          </a:bodyPr>
          <a:lstStyle>
            <a:lvl1pPr>
              <a:defRPr sz="5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48400" y="1825625"/>
            <a:ext cx="5181600" cy="4351338"/>
          </a:xfrm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Clr>
                <a:schemeClr val="tx1"/>
              </a:buClr>
              <a:defRPr sz="2800"/>
            </a:lvl1pPr>
            <a:lvl2pPr marL="457200">
              <a:lnSpc>
                <a:spcPct val="90000"/>
              </a:lnSpc>
              <a:spcBef>
                <a:spcPts val="1000"/>
              </a:spcBef>
              <a:buClr>
                <a:schemeClr val="tx1"/>
              </a:buClr>
              <a:defRPr/>
            </a:lvl2pPr>
            <a:lvl3pPr>
              <a:buClr>
                <a:schemeClr val="tx1"/>
              </a:buClr>
              <a:defRPr/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0" y="0"/>
            <a:ext cx="5791200" cy="6355080"/>
          </a:xfrm>
        </p:spPr>
        <p:txBody>
          <a:bodyPr/>
          <a:lstStyle>
            <a:lvl1pPr marL="0" indent="0">
              <a:buClr>
                <a:schemeClr val="tx1"/>
              </a:buClr>
              <a:buNone/>
              <a:defRPr/>
            </a:lvl1pPr>
            <a:lvl2pPr marL="457200" indent="0">
              <a:buClr>
                <a:schemeClr val="tx1"/>
              </a:buClr>
              <a:buNone/>
              <a:defRPr/>
            </a:lvl2pPr>
            <a:lvl3pPr marL="914400" indent="0">
              <a:buClr>
                <a:schemeClr val="tx1"/>
              </a:buClr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119148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0334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7581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ig Bold Statement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219200"/>
            <a:ext cx="10515600" cy="4876800"/>
          </a:xfrm>
        </p:spPr>
        <p:txBody>
          <a:bodyPr>
            <a:noAutofit/>
          </a:bodyPr>
          <a:lstStyle>
            <a:lvl1pPr algn="ctr">
              <a:lnSpc>
                <a:spcPct val="70000"/>
              </a:lnSpc>
              <a:defRPr sz="18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BIG BOLD STATEMENT</a:t>
            </a:r>
          </a:p>
        </p:txBody>
      </p:sp>
    </p:spTree>
    <p:extLst>
      <p:ext uri="{BB962C8B-B14F-4D97-AF65-F5344CB8AC3E}">
        <p14:creationId xmlns:p14="http://schemas.microsoft.com/office/powerpoint/2010/main" val="19468704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19846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buClr>
                <a:schemeClr val="tx1"/>
              </a:buClr>
              <a:defRPr sz="2800"/>
            </a:lvl1pPr>
            <a:lvl2pPr>
              <a:buClr>
                <a:schemeClr val="tx1"/>
              </a:buClr>
              <a:defRPr sz="2400"/>
            </a:lvl2pPr>
            <a:lvl3pPr>
              <a:buClr>
                <a:schemeClr val="tx1"/>
              </a:buCl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9860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250007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957170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42187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- Rever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22899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919191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Edit Master text styles</a:t>
            </a:r>
          </a:p>
          <a:p>
            <a:pPr marL="342900" marR="0" lvl="1" indent="-34290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919191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Second level</a:t>
            </a:r>
          </a:p>
          <a:p>
            <a:pPr marL="342900" marR="0" lvl="2" indent="-34290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919191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Third level</a:t>
            </a:r>
          </a:p>
          <a:p>
            <a:pPr marL="342900" marR="0" lvl="3" indent="-34290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919191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Fourth level</a:t>
            </a:r>
          </a:p>
          <a:p>
            <a:pPr marL="342900" marR="0" lvl="4" indent="-34290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919191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Fifth level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6356350"/>
            <a:ext cx="12192000" cy="500063"/>
          </a:xfrm>
          <a:prstGeom prst="rect">
            <a:avLst/>
          </a:prstGeom>
          <a:solidFill>
            <a:srgbClr val="74767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150" y="6507480"/>
            <a:ext cx="1067299" cy="21399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ED95E9D-AF0A-4AEF-890A-EA799F48CE77}"/>
              </a:ext>
            </a:extLst>
          </p:cNvPr>
          <p:cNvPicPr>
            <a:picLocks noChangeAspect="1"/>
          </p:cNvPicPr>
          <p:nvPr userDrawn="1"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16" y="6440066"/>
            <a:ext cx="1827463" cy="332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1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3" r:id="rId3"/>
    <p:sldLayoutId id="2147483679" r:id="rId4"/>
    <p:sldLayoutId id="2147483673" r:id="rId5"/>
    <p:sldLayoutId id="2147483662" r:id="rId6"/>
    <p:sldLayoutId id="2147483664" r:id="rId7"/>
    <p:sldLayoutId id="2147483680" r:id="rId8"/>
    <p:sldLayoutId id="2147483681" r:id="rId9"/>
    <p:sldLayoutId id="2147483665" r:id="rId10"/>
    <p:sldLayoutId id="2147483683" r:id="rId11"/>
    <p:sldLayoutId id="2147483682" r:id="rId12"/>
    <p:sldLayoutId id="2147483684" r:id="rId13"/>
    <p:sldLayoutId id="2147483685" r:id="rId14"/>
    <p:sldLayoutId id="2147483666" r:id="rId15"/>
    <p:sldLayoutId id="2147483674" r:id="rId16"/>
    <p:sldLayoutId id="2147483678" r:id="rId17"/>
    <p:sldLayoutId id="2147483668" r:id="rId18"/>
    <p:sldLayoutId id="2147483676" r:id="rId19"/>
    <p:sldLayoutId id="2147483669" r:id="rId20"/>
    <p:sldLayoutId id="2147483677" r:id="rId21"/>
    <p:sldLayoutId id="2147483667" r:id="rId22"/>
    <p:sldLayoutId id="2147483675" r:id="rId23"/>
  </p:sldLayoutIdLst>
  <p:txStyles>
    <p:titleStyle>
      <a:lvl1pPr algn="l" defTabSz="914400" rtl="0" eaLnBrk="1" latinLnBrk="0" hangingPunct="1">
        <a:lnSpc>
          <a:spcPct val="80000"/>
        </a:lnSpc>
        <a:spcBef>
          <a:spcPts val="1000"/>
        </a:spcBef>
        <a:buNone/>
        <a:defRPr sz="5400" b="1" kern="1200">
          <a:solidFill>
            <a:schemeClr val="tx2"/>
          </a:solidFill>
          <a:latin typeface="Teko SemiBold" panose="02000000000000000000" pitchFamily="2" charset="0"/>
          <a:ea typeface="+mj-ea"/>
          <a:cs typeface="Teko SemiBold" panose="02000000000000000000" pitchFamily="2" charset="0"/>
        </a:defRPr>
      </a:lvl1pPr>
    </p:titleStyle>
    <p:bodyStyle>
      <a:lvl1pPr marL="342900" marR="0" indent="-342900" algn="l" defTabSz="914400" rtl="0" eaLnBrk="1" fontAlgn="base" latinLnBrk="0" hangingPunct="1">
        <a:lnSpc>
          <a:spcPct val="95000"/>
        </a:lnSpc>
        <a:spcBef>
          <a:spcPct val="20000"/>
        </a:spcBef>
        <a:spcAft>
          <a:spcPct val="0"/>
        </a:spcAft>
        <a:buClr>
          <a:srgbClr val="000000"/>
        </a:buClr>
        <a:buSzPct val="100000"/>
        <a:buFontTx/>
        <a:buChar char="•"/>
        <a:tabLst/>
        <a:defRPr sz="2800" kern="1200">
          <a:solidFill>
            <a:schemeClr val="tx1"/>
          </a:solidFill>
          <a:latin typeface="Source Sans 3" panose="020B0303030403020204" pitchFamily="34" charset="0"/>
          <a:ea typeface="Source Sans Pro" panose="020B0503030403020204" pitchFamily="34" charset="0"/>
          <a:cs typeface="+mn-cs"/>
        </a:defRPr>
      </a:lvl1pPr>
      <a:lvl2pPr marL="742950" marR="0" indent="-285750" algn="l" defTabSz="914400" rtl="0" eaLnBrk="1" fontAlgn="base" latinLnBrk="0" hangingPunct="1">
        <a:lnSpc>
          <a:spcPct val="95000"/>
        </a:lnSpc>
        <a:spcBef>
          <a:spcPct val="20000"/>
        </a:spcBef>
        <a:spcAft>
          <a:spcPct val="0"/>
        </a:spcAft>
        <a:buClr>
          <a:srgbClr val="000000"/>
        </a:buClr>
        <a:buSzPct val="100000"/>
        <a:buFontTx/>
        <a:buChar char="•"/>
        <a:tabLst/>
        <a:defRPr sz="2400" kern="1200">
          <a:solidFill>
            <a:schemeClr val="tx1"/>
          </a:solidFill>
          <a:latin typeface="Source Sans 3" panose="020B0303030403020204" pitchFamily="34" charset="0"/>
          <a:ea typeface="Source Sans Pro" panose="020B0503030403020204" pitchFamily="34" charset="0"/>
          <a:cs typeface="+mn-cs"/>
        </a:defRPr>
      </a:lvl2pPr>
      <a:lvl3pPr marL="1143000" marR="0" indent="-228600" algn="l" defTabSz="914400" rtl="0" eaLnBrk="1" fontAlgn="base" latinLnBrk="0" hangingPunct="1">
        <a:lnSpc>
          <a:spcPct val="95000"/>
        </a:lnSpc>
        <a:spcBef>
          <a:spcPct val="20000"/>
        </a:spcBef>
        <a:spcAft>
          <a:spcPct val="0"/>
        </a:spcAft>
        <a:buClr>
          <a:srgbClr val="000000"/>
        </a:buClr>
        <a:buSzPct val="100000"/>
        <a:buFontTx/>
        <a:buChar char="•"/>
        <a:tabLst/>
        <a:defRPr sz="2000" kern="1200">
          <a:solidFill>
            <a:schemeClr val="tx1"/>
          </a:solidFill>
          <a:latin typeface="Source Sans 3" panose="020B0303030403020204" pitchFamily="34" charset="0"/>
          <a:ea typeface="Source Sans Pro" panose="020B0503030403020204" pitchFamily="34" charset="0"/>
          <a:cs typeface="+mn-cs"/>
        </a:defRPr>
      </a:lvl3pPr>
      <a:lvl4pPr marL="1600200" marR="0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tabLst/>
        <a:defRPr sz="1800" kern="1200">
          <a:solidFill>
            <a:schemeClr val="tx1"/>
          </a:solidFill>
          <a:latin typeface="Source Sans 3" panose="020B0303030403020204" pitchFamily="34" charset="0"/>
          <a:ea typeface="Source Sans Pro" panose="020B0503030403020204" pitchFamily="34" charset="0"/>
          <a:cs typeface="+mn-cs"/>
        </a:defRPr>
      </a:lvl4pPr>
      <a:lvl5pPr marL="2057400" marR="0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tabLst/>
        <a:defRPr sz="1800" kern="1200">
          <a:solidFill>
            <a:schemeClr val="tx1"/>
          </a:solidFill>
          <a:latin typeface="Source Sans 3" panose="020B0303030403020204" pitchFamily="34" charset="0"/>
          <a:ea typeface="Source Sans Pro" panose="020B05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onts.google.com/specimen/Source+Sans+3" TargetMode="External"/><Relationship Id="rId2" Type="http://schemas.openxmlformats.org/officeDocument/2006/relationships/hyperlink" Target="https://fonts.google.com/specimen/Teko?query=Indian+Type+Foundry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hyperlink" Target="mailto:communications@sdsc.edu" TargetMode="Externa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A5F4581-5DE9-4060-B782-AD9FCE0E7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SDSC Title</a:t>
            </a:r>
            <a:br>
              <a:rPr lang="en-US" dirty="0"/>
            </a:br>
            <a:r>
              <a:rPr lang="en-US" dirty="0"/>
              <a:t>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336DDC4F-F681-45F9-BFED-D570AF62B8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Subtitle, presenter, date</a:t>
            </a:r>
          </a:p>
        </p:txBody>
      </p:sp>
    </p:spTree>
    <p:extLst>
      <p:ext uri="{BB962C8B-B14F-4D97-AF65-F5344CB8AC3E}">
        <p14:creationId xmlns:p14="http://schemas.microsoft.com/office/powerpoint/2010/main" val="2935238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06742A7E-B811-4254-87BE-2729077C1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Fonts</a:t>
            </a: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C9754ED4-7E15-46F6-B65E-CD5D11B32EB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FFFFFF"/>
                </a:solidFill>
                <a:latin typeface="Source Sans Pro" panose="020B0503030403020204" pitchFamily="34" charset="77"/>
                <a:ea typeface="+mn-ea"/>
              </a:rPr>
              <a:t>This template uses </a:t>
            </a:r>
            <a:r>
              <a:rPr lang="en-US" sz="2200" b="1" dirty="0">
                <a:solidFill>
                  <a:schemeClr val="accent4"/>
                </a:solidFill>
                <a:latin typeface="Source Sans Pro" panose="020B0503030403020204" pitchFamily="34" charset="77"/>
                <a:ea typeface="+mn-ea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Teko</a:t>
            </a:r>
            <a:r>
              <a:rPr lang="en-US" sz="2200" dirty="0">
                <a:solidFill>
                  <a:srgbClr val="FFFFFF"/>
                </a:solidFill>
                <a:latin typeface="Source Sans Pro" panose="020B0503030403020204" pitchFamily="34" charset="77"/>
                <a:ea typeface="+mn-ea"/>
              </a:rPr>
              <a:t> for headlines and </a:t>
            </a:r>
            <a:r>
              <a:rPr lang="en-US" sz="2200" b="1" dirty="0">
                <a:solidFill>
                  <a:schemeClr val="accent4"/>
                </a:solidFill>
                <a:latin typeface="Source Sans Pro" panose="020B0503030403020204" pitchFamily="34" charset="77"/>
                <a:ea typeface="+mn-e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Source Sans 3</a:t>
            </a:r>
            <a:r>
              <a:rPr lang="en-US" sz="2200" b="1" dirty="0">
                <a:solidFill>
                  <a:srgbClr val="FFFFFF"/>
                </a:solidFill>
                <a:latin typeface="Source Sans Pro" panose="020B0503030403020204" pitchFamily="34" charset="77"/>
                <a:ea typeface="+mn-ea"/>
              </a:rPr>
              <a:t> </a:t>
            </a:r>
            <a:r>
              <a:rPr lang="en-US" sz="2200" dirty="0">
                <a:solidFill>
                  <a:srgbClr val="FFFFFF"/>
                </a:solidFill>
                <a:latin typeface="Source Sans Pro" panose="020B0503030403020204" pitchFamily="34" charset="77"/>
                <a:ea typeface="+mn-ea"/>
              </a:rPr>
              <a:t>(formerly Source Sans Pro) for body text. </a:t>
            </a:r>
          </a:p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FFFFFF"/>
                </a:solidFill>
                <a:latin typeface="Source Sans Pro" panose="020B0503030403020204" pitchFamily="34" charset="77"/>
                <a:ea typeface="+mn-ea"/>
              </a:rPr>
              <a:t>Both fonts are brand approved and are available for free via Google Fonts.</a:t>
            </a:r>
          </a:p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FFFFFF"/>
                </a:solidFill>
                <a:latin typeface="Source Sans Pro" panose="020B0503030403020204" pitchFamily="34" charset="77"/>
                <a:ea typeface="+mn-ea"/>
              </a:rPr>
              <a:t>Be sure to </a:t>
            </a:r>
            <a:r>
              <a:rPr lang="en-US" sz="2200" b="1" dirty="0">
                <a:solidFill>
                  <a:schemeClr val="accent4"/>
                </a:solidFill>
                <a:latin typeface="Source Sans Pro" panose="020B0503030403020204" pitchFamily="34" charset="77"/>
                <a:ea typeface="+mn-ea"/>
              </a:rPr>
              <a:t>install both of these fonts before using this template</a:t>
            </a:r>
            <a:r>
              <a:rPr lang="en-US" sz="2200" dirty="0">
                <a:solidFill>
                  <a:srgbClr val="FFFFFF"/>
                </a:solidFill>
                <a:latin typeface="Source Sans Pro" panose="020B0503030403020204" pitchFamily="34" charset="77"/>
                <a:ea typeface="+mn-ea"/>
              </a:rPr>
              <a:t>.</a:t>
            </a:r>
          </a:p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FFFFFF"/>
                </a:solidFill>
                <a:latin typeface="Source Sans Pro" panose="020B0503030403020204" pitchFamily="34" charset="77"/>
                <a:ea typeface="+mn-ea"/>
              </a:rPr>
              <a:t>When pasting in content from other sources, be sure to use </a:t>
            </a:r>
            <a:r>
              <a:rPr lang="en-US" sz="2200" dirty="0">
                <a:solidFill>
                  <a:schemeClr val="accent4"/>
                </a:solidFill>
                <a:latin typeface="Source Sans Pro" panose="020B0503030403020204" pitchFamily="34" charset="77"/>
                <a:ea typeface="+mn-ea"/>
              </a:rPr>
              <a:t>“</a:t>
            </a:r>
            <a:r>
              <a:rPr lang="en-US" sz="2200" b="1" dirty="0">
                <a:solidFill>
                  <a:schemeClr val="accent4"/>
                </a:solidFill>
                <a:latin typeface="Source Sans Pro" panose="020B0503030403020204" pitchFamily="34" charset="77"/>
                <a:ea typeface="+mn-ea"/>
              </a:rPr>
              <a:t>Paste and Match Formatting</a:t>
            </a:r>
            <a:r>
              <a:rPr lang="en-US" sz="2200" dirty="0">
                <a:solidFill>
                  <a:schemeClr val="accent4"/>
                </a:solidFill>
                <a:latin typeface="Source Sans Pro" panose="020B0503030403020204" pitchFamily="34" charset="77"/>
                <a:ea typeface="+mn-ea"/>
              </a:rPr>
              <a:t>”</a:t>
            </a:r>
            <a:r>
              <a:rPr lang="en-US" sz="2200" dirty="0">
                <a:solidFill>
                  <a:srgbClr val="FFFFFF"/>
                </a:solidFill>
                <a:latin typeface="Source Sans Pro" panose="020B0503030403020204" pitchFamily="34" charset="77"/>
                <a:ea typeface="+mn-ea"/>
              </a:rPr>
              <a:t> to prevent style and font changes.</a:t>
            </a:r>
          </a:p>
          <a:p>
            <a:endParaRPr lang="en-US" dirty="0"/>
          </a:p>
        </p:txBody>
      </p:sp>
      <p:pic>
        <p:nvPicPr>
          <p:cNvPr id="23" name="Content Placeholder 22">
            <a:extLst>
              <a:ext uri="{FF2B5EF4-FFF2-40B4-BE49-F238E27FC236}">
                <a16:creationId xmlns:a16="http://schemas.microsoft.com/office/drawing/2014/main" id="{CA66D4A0-2373-4BF0-A8C0-385DF67102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" r="25223" b="1065"/>
          <a:stretch/>
        </p:blipFill>
        <p:spPr>
          <a:xfrm>
            <a:off x="6526026" y="0"/>
            <a:ext cx="5665974" cy="6355080"/>
          </a:xfrm>
        </p:spPr>
      </p:pic>
    </p:spTree>
    <p:extLst>
      <p:ext uri="{BB962C8B-B14F-4D97-AF65-F5344CB8AC3E}">
        <p14:creationId xmlns:p14="http://schemas.microsoft.com/office/powerpoint/2010/main" val="3538150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06742A7E-B811-4254-87BE-2729077C1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 Guidance</a:t>
            </a: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C9754ED4-7E15-46F6-B65E-CD5D11B32EB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accent4"/>
                </a:solidFill>
                <a:latin typeface="Source Sans Pro" panose="020B0503030403020204" pitchFamily="34" charset="77"/>
                <a:ea typeface="+mn-ea"/>
              </a:rPr>
              <a:t>Avoid overcrowding</a:t>
            </a:r>
            <a:r>
              <a:rPr lang="en-US" sz="2200" b="1" dirty="0">
                <a:latin typeface="Source Sans Pro" panose="020B0503030403020204" pitchFamily="34" charset="77"/>
                <a:ea typeface="+mn-ea"/>
              </a:rPr>
              <a:t> </a:t>
            </a:r>
            <a:r>
              <a:rPr lang="en-US" sz="2200" dirty="0">
                <a:solidFill>
                  <a:srgbClr val="FFFFFF"/>
                </a:solidFill>
                <a:latin typeface="Source Sans Pro" panose="020B0503030403020204" pitchFamily="34" charset="77"/>
                <a:ea typeface="+mn-ea"/>
              </a:rPr>
              <a:t>slides with too much text and multiple images. </a:t>
            </a:r>
          </a:p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accent4"/>
                </a:solidFill>
                <a:latin typeface="Source Sans Pro" panose="020B0503030403020204" pitchFamily="34" charset="77"/>
                <a:ea typeface="+mn-ea"/>
              </a:rPr>
              <a:t>Use large type sizes </a:t>
            </a:r>
            <a:r>
              <a:rPr lang="en-US" sz="2200" dirty="0">
                <a:solidFill>
                  <a:srgbClr val="FFFFFF"/>
                </a:solidFill>
                <a:latin typeface="Source Sans Pro" panose="020B0503030403020204" pitchFamily="34" charset="77"/>
                <a:ea typeface="+mn-ea"/>
              </a:rPr>
              <a:t>of at least 22 points for body text (the most important information should appear larger).</a:t>
            </a:r>
          </a:p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accent4"/>
                </a:solidFill>
                <a:latin typeface="Source Sans Pro" panose="020B0503030403020204" pitchFamily="34" charset="77"/>
                <a:ea typeface="+mn-ea"/>
              </a:rPr>
              <a:t>Use one key image </a:t>
            </a:r>
            <a:r>
              <a:rPr lang="en-US" sz="2200" dirty="0">
                <a:solidFill>
                  <a:srgbClr val="FFFFFF"/>
                </a:solidFill>
                <a:latin typeface="Source Sans Pro" panose="020B0503030403020204" pitchFamily="34" charset="77"/>
                <a:ea typeface="+mn-ea"/>
              </a:rPr>
              <a:t>per slide.</a:t>
            </a:r>
          </a:p>
          <a:p>
            <a:pPr marL="228568" lvl="0" indent="-228568" defTabSz="914264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accent4"/>
                </a:solidFill>
                <a:latin typeface="Source Sans Pro" panose="020B0503030403020204" pitchFamily="34" charset="77"/>
                <a:ea typeface="+mn-ea"/>
              </a:rPr>
              <a:t>Use only the new SDSC logos </a:t>
            </a:r>
            <a:r>
              <a:rPr lang="en-US" sz="2200" dirty="0">
                <a:solidFill>
                  <a:srgbClr val="FFFFFF"/>
                </a:solidFill>
                <a:latin typeface="Source Sans Pro" panose="020B0503030403020204" pitchFamily="34" charset="77"/>
                <a:ea typeface="+mn-ea"/>
              </a:rPr>
              <a:t>(please do not use the former red/black logo).</a:t>
            </a:r>
          </a:p>
          <a:p>
            <a:endParaRPr lang="en-US" dirty="0"/>
          </a:p>
        </p:txBody>
      </p:sp>
      <p:pic>
        <p:nvPicPr>
          <p:cNvPr id="23" name="Content Placeholder 22">
            <a:extLst>
              <a:ext uri="{FF2B5EF4-FFF2-40B4-BE49-F238E27FC236}">
                <a16:creationId xmlns:a16="http://schemas.microsoft.com/office/drawing/2014/main" id="{CA66D4A0-2373-4BF0-A8C0-385DF67102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2" t="-156" r="18633" b="-62"/>
          <a:stretch/>
        </p:blipFill>
        <p:spPr>
          <a:xfrm>
            <a:off x="6549949" y="0"/>
            <a:ext cx="5642051" cy="6355080"/>
          </a:xfrm>
        </p:spPr>
      </p:pic>
    </p:spTree>
    <p:extLst>
      <p:ext uri="{BB962C8B-B14F-4D97-AF65-F5344CB8AC3E}">
        <p14:creationId xmlns:p14="http://schemas.microsoft.com/office/powerpoint/2010/main" val="4173899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117"/>
          <p:cNvSpPr txBox="1">
            <a:spLocks noGrp="1"/>
          </p:cNvSpPr>
          <p:nvPr>
            <p:ph type="title"/>
          </p:nvPr>
        </p:nvSpPr>
        <p:spPr>
          <a:xfrm>
            <a:off x="838200" y="161925"/>
            <a:ext cx="10515600" cy="13256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33" tIns="45700" rIns="91433" bIns="45700" rtlCol="0" anchor="ctr" anchorCtr="0">
            <a:normAutofit/>
          </a:bodyPr>
          <a:lstStyle/>
          <a:p>
            <a:pPr algn="ctr">
              <a:spcBef>
                <a:spcPts val="0"/>
              </a:spcBef>
              <a:buClr>
                <a:schemeClr val="dk2"/>
              </a:buClr>
              <a:buSzPts val="4100"/>
            </a:pPr>
            <a:r>
              <a:rPr lang="en" dirty="0"/>
              <a:t>San Diego Supercomputer Center</a:t>
            </a:r>
            <a:endParaRPr dirty="0"/>
          </a:p>
        </p:txBody>
      </p:sp>
      <p:sp>
        <p:nvSpPr>
          <p:cNvPr id="498" name="Google Shape;498;p117"/>
          <p:cNvSpPr txBox="1">
            <a:spLocks noGrp="1"/>
          </p:cNvSpPr>
          <p:nvPr>
            <p:ph type="body" idx="1"/>
          </p:nvPr>
        </p:nvSpPr>
        <p:spPr>
          <a:xfrm>
            <a:off x="374900" y="1315967"/>
            <a:ext cx="11436100" cy="47656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33" tIns="45700" rIns="91433" bIns="45700" rtlCol="0" anchor="t" anchorCtr="0">
            <a:normAutofit fontScale="92500"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accent3">
                    <a:lumMod val="50000"/>
                  </a:schemeClr>
                </a:solidFill>
              </a:rPr>
              <a:t>Founded in 1985 as one of the nation’s first five supercomputer centers funded by the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U.S. </a:t>
            </a:r>
            <a:r>
              <a:rPr lang="en" sz="2400" dirty="0">
                <a:solidFill>
                  <a:schemeClr val="accent3">
                    <a:lumMod val="50000"/>
                  </a:schemeClr>
                </a:solidFill>
              </a:rPr>
              <a:t>National Science Foundation to meet the growing needs of academic researchers, SDSC celebrates its 40th anniversary in 2025!</a:t>
            </a:r>
            <a:endParaRPr sz="24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rgbClr val="0070C0"/>
              </a:solidFill>
            </a:endParaRPr>
          </a:p>
          <a:p>
            <a:pPr marL="609585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solidFill>
                  <a:schemeClr val="tx2"/>
                </a:solidFill>
              </a:rPr>
              <a:t>Mission</a:t>
            </a:r>
            <a:r>
              <a:rPr lang="en" sz="2400" dirty="0">
                <a:solidFill>
                  <a:schemeClr val="tx2"/>
                </a:solidFill>
              </a:rPr>
              <a:t>: Innovating to impact science, technology, education and society</a:t>
            </a:r>
            <a:endParaRPr sz="2400" dirty="0">
              <a:solidFill>
                <a:schemeClr val="tx2"/>
              </a:solidFill>
            </a:endParaRPr>
          </a:p>
          <a:p>
            <a:pPr marL="609585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" sz="2400" b="1" dirty="0">
              <a:solidFill>
                <a:schemeClr val="tx2"/>
              </a:solidFill>
            </a:endParaRPr>
          </a:p>
          <a:p>
            <a:pPr marL="609585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solidFill>
                  <a:schemeClr val="tx2"/>
                </a:solidFill>
              </a:rPr>
              <a:t>Vision: </a:t>
            </a:r>
            <a:r>
              <a:rPr lang="en" sz="2400" dirty="0">
                <a:solidFill>
                  <a:schemeClr val="tx2"/>
                </a:solidFill>
              </a:rPr>
              <a:t>SDSC is a global leader in delivering integrated data and computing solutions that enable translational research, diverse partnerships and workforce development.</a:t>
            </a:r>
            <a:endParaRPr sz="2400" dirty="0">
              <a:solidFill>
                <a:schemeClr val="tx2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rgbClr val="0070C0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accent3">
                    <a:lumMod val="50000"/>
                  </a:schemeClr>
                </a:solidFill>
              </a:rPr>
              <a:t>SDSC serves the nation, the state of California and UC San Diego. </a:t>
            </a:r>
            <a:br>
              <a:rPr lang="en" sz="2400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It is a foundational pillar of the </a:t>
            </a:r>
            <a:br>
              <a:rPr lang="en-US" sz="2400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2400" dirty="0">
                <a:solidFill>
                  <a:schemeClr val="accent3">
                    <a:lumMod val="50000"/>
                  </a:schemeClr>
                </a:solidFill>
              </a:rPr>
              <a:t>School of Computing, Information and Data Sciences. </a:t>
            </a:r>
            <a:endParaRPr sz="2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CB956F-501F-4610-A4CD-6FC897183F45}"/>
              </a:ext>
            </a:extLst>
          </p:cNvPr>
          <p:cNvSpPr/>
          <p:nvPr/>
        </p:nvSpPr>
        <p:spPr>
          <a:xfrm>
            <a:off x="8305800" y="152400"/>
            <a:ext cx="3733800" cy="61043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3" name="Google Shape;503;p118"/>
          <p:cNvSpPr txBox="1"/>
          <p:nvPr/>
        </p:nvSpPr>
        <p:spPr>
          <a:xfrm>
            <a:off x="8445316" y="1420633"/>
            <a:ext cx="3531200" cy="147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</a:pPr>
            <a:r>
              <a:rPr lang="en" sz="4400" i="0" dirty="0">
                <a:solidFill>
                  <a:schemeClr val="bg1"/>
                </a:solidFill>
                <a:latin typeface="Teko SemiBold" panose="02000000000000000000" pitchFamily="2" charset="0"/>
                <a:cs typeface="Teko SemiBold" panose="02000000000000000000" pitchFamily="2" charset="0"/>
              </a:rPr>
              <a:t>Five</a:t>
            </a:r>
            <a:r>
              <a:rPr lang="en" sz="4400" i="0" dirty="0">
                <a:solidFill>
                  <a:schemeClr val="bg1"/>
                </a:solidFill>
                <a:latin typeface="Teko SemiBold" panose="02000000000000000000" pitchFamily="2" charset="0"/>
                <a:ea typeface="Arial"/>
                <a:cs typeface="Teko SemiBold" panose="02000000000000000000" pitchFamily="2" charset="0"/>
                <a:sym typeface="Arial"/>
              </a:rPr>
              <a:t> Key Areas </a:t>
            </a:r>
            <a:endParaRPr sz="4400" i="0" dirty="0">
              <a:solidFill>
                <a:schemeClr val="bg1"/>
              </a:solidFill>
              <a:latin typeface="Teko SemiBold" panose="02000000000000000000" pitchFamily="2" charset="0"/>
              <a:ea typeface="Arial"/>
              <a:cs typeface="Teko SemiBold" panose="02000000000000000000" pitchFamily="2" charset="0"/>
              <a:sym typeface="Arial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</a:pPr>
            <a:r>
              <a:rPr lang="en" sz="4400" i="0" dirty="0">
                <a:solidFill>
                  <a:schemeClr val="bg1"/>
                </a:solidFill>
                <a:latin typeface="Teko SemiBold" panose="02000000000000000000" pitchFamily="2" charset="0"/>
                <a:ea typeface="Arial"/>
                <a:cs typeface="Teko SemiBold" panose="02000000000000000000" pitchFamily="2" charset="0"/>
                <a:sym typeface="Arial"/>
              </a:rPr>
              <a:t>of Expertise</a:t>
            </a:r>
            <a:endParaRPr sz="4400" i="0" dirty="0">
              <a:solidFill>
                <a:schemeClr val="bg1"/>
              </a:solidFill>
              <a:latin typeface="Teko SemiBold" panose="02000000000000000000" pitchFamily="2" charset="0"/>
              <a:ea typeface="Arial"/>
              <a:cs typeface="Teko SemiBold" panose="02000000000000000000" pitchFamily="2" charset="0"/>
              <a:sym typeface="Arial"/>
            </a:endParaRPr>
          </a:p>
        </p:txBody>
      </p:sp>
      <p:pic>
        <p:nvPicPr>
          <p:cNvPr id="504" name="Google Shape;504;p118"/>
          <p:cNvPicPr preferRelativeResize="0"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8017098" cy="61043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2646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AC67518-598D-41F0-A5B4-220C42DDA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C68570B-7180-426A-8321-04B45D4DFB0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Contact SDSC Communications </a:t>
            </a:r>
            <a:r>
              <a:rPr lang="en-US" sz="2000" dirty="0">
                <a:solidFill>
                  <a:schemeClr val="accent4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communications@sdsc.edu</a:t>
            </a:r>
            <a:endParaRPr lang="en-US" sz="2000" dirty="0">
              <a:solidFill>
                <a:schemeClr val="accent4"/>
              </a:solidFill>
            </a:endParaRP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D8A15B20-F5FC-4056-AAE3-90842713793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8" y="0"/>
            <a:ext cx="5648678" cy="6354763"/>
          </a:xfrm>
        </p:spPr>
      </p:pic>
    </p:spTree>
    <p:extLst>
      <p:ext uri="{BB962C8B-B14F-4D97-AF65-F5344CB8AC3E}">
        <p14:creationId xmlns:p14="http://schemas.microsoft.com/office/powerpoint/2010/main" val="1269988442"/>
      </p:ext>
    </p:extLst>
  </p:cSld>
  <p:clrMapOvr>
    <a:masterClrMapping/>
  </p:clrMapOvr>
</p:sld>
</file>

<file path=ppt/theme/theme1.xml><?xml version="1.0" encoding="utf-8"?>
<a:theme xmlns:a="http://schemas.openxmlformats.org/drawingml/2006/main" name="NPACI/SDSC (logo) template">
  <a:themeElements>
    <a:clrScheme name="UC San Diego">
      <a:dk1>
        <a:srgbClr val="182B49"/>
      </a:dk1>
      <a:lt1>
        <a:sysClr val="window" lastClr="FFFFFF"/>
      </a:lt1>
      <a:dk2>
        <a:srgbClr val="00629B"/>
      </a:dk2>
      <a:lt2>
        <a:srgbClr val="E7E6E6"/>
      </a:lt2>
      <a:accent1>
        <a:srgbClr val="00C6D7"/>
      </a:accent1>
      <a:accent2>
        <a:srgbClr val="FC8900"/>
      </a:accent2>
      <a:accent3>
        <a:srgbClr val="B6B1A9"/>
      </a:accent3>
      <a:accent4>
        <a:srgbClr val="FFCD00"/>
      </a:accent4>
      <a:accent5>
        <a:srgbClr val="D462AD"/>
      </a:accent5>
      <a:accent6>
        <a:srgbClr val="6E963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SC_UCSanDiego_16x9.potx" id="{3E43F854-1BB4-446A-BE1C-B405312A08DE}" vid="{F22986EF-A99E-4DE8-BB98-A9E6B4A4B2EC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Pages>1</Pages>
  <Words>267</Words>
  <Application>Microsoft Office PowerPoint</Application>
  <PresentationFormat>Widescreen</PresentationFormat>
  <Paragraphs>24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Calibri</vt:lpstr>
      <vt:lpstr>Helvetica</vt:lpstr>
      <vt:lpstr>Source Sans 3</vt:lpstr>
      <vt:lpstr>Source Sans Pro</vt:lpstr>
      <vt:lpstr>Teko SemiBold</vt:lpstr>
      <vt:lpstr>Times</vt:lpstr>
      <vt:lpstr>NPACI/SDSC (logo) template</vt:lpstr>
      <vt:lpstr>SDSC Title Presentation</vt:lpstr>
      <vt:lpstr>Fonts</vt:lpstr>
      <vt:lpstr>Content Guidance</vt:lpstr>
      <vt:lpstr>San Diego Supercomputer Center</vt:lpstr>
      <vt:lpstr>PowerPoint Presentation</vt:lpstr>
      <vt:lpstr>Questions</vt:lpstr>
    </vt:vector>
  </TitlesOfParts>
  <Company>SC-MCP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SDSC Title Presentation</dc:title>
  <dc:subject/>
  <dc:creator>Tolo, Benjamin</dc:creator>
  <cp:keywords/>
  <dc:description>The 2 blue colors should print out the same, even if they look different on screen.</dc:description>
  <cp:lastModifiedBy>Tolo, Benjamin</cp:lastModifiedBy>
  <cp:revision>1</cp:revision>
  <cp:lastPrinted>2001-01-12T19:39:24Z</cp:lastPrinted>
  <dcterms:created xsi:type="dcterms:W3CDTF">2025-06-25T20:00:49Z</dcterms:created>
  <dcterms:modified xsi:type="dcterms:W3CDTF">2025-06-25T20:04:33Z</dcterms:modified>
</cp:coreProperties>
</file>