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982" r:id="rId2"/>
    <p:sldId id="998" r:id="rId3"/>
    <p:sldId id="997" r:id="rId4"/>
    <p:sldId id="995" r:id="rId5"/>
    <p:sldId id="993" r:id="rId6"/>
    <p:sldId id="991" r:id="rId7"/>
    <p:sldId id="985" r:id="rId8"/>
    <p:sldId id="981" r:id="rId9"/>
    <p:sldId id="1001" r:id="rId10"/>
    <p:sldId id="996" r:id="rId11"/>
  </p:sldIdLst>
  <p:sldSz cx="12192000" cy="6858000"/>
  <p:notesSz cx="7251700" cy="9537700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1600" i="1"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600" i="1"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600" i="1"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600" i="1"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600" i="1"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600" i="1"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1600" i="1"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1600" i="1"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1600" i="1"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747678"/>
    <a:srgbClr val="FFFF66"/>
    <a:srgbClr val="003399"/>
    <a:srgbClr val="008080"/>
    <a:srgbClr val="006666"/>
    <a:srgbClr val="CC0000"/>
    <a:srgbClr val="0066FF"/>
    <a:srgbClr val="FFFF9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69" autoAdjust="0"/>
    <p:restoredTop sz="94707" autoAdjust="0"/>
  </p:normalViewPr>
  <p:slideViewPr>
    <p:cSldViewPr>
      <p:cViewPr varScale="1">
        <p:scale>
          <a:sx n="131" d="100"/>
          <a:sy n="131" d="100"/>
        </p:scale>
        <p:origin x="918" y="114"/>
      </p:cViewPr>
      <p:guideLst/>
    </p:cSldViewPr>
  </p:slideViewPr>
  <p:outlineViewPr>
    <p:cViewPr>
      <p:scale>
        <a:sx n="33" d="100"/>
        <a:sy n="33" d="100"/>
      </p:scale>
      <p:origin x="0" y="-1326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3413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745" tIns="45373" rIns="90745" bIns="45373" numCol="1" anchor="t" anchorCtr="0" compatLnSpc="1">
            <a:prstTxWarp prst="textNoShape">
              <a:avLst/>
            </a:prstTxWarp>
          </a:bodyPr>
          <a:lstStyle>
            <a:lvl1pPr defTabSz="908050">
              <a:defRPr sz="1200" i="0"/>
            </a:lvl1pPr>
          </a:lstStyle>
          <a:p>
            <a:endParaRPr lang="en-US" altLang="en-US"/>
          </a:p>
        </p:txBody>
      </p:sp>
      <p:sp>
        <p:nvSpPr>
          <p:cNvPr id="12390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79875" y="0"/>
            <a:ext cx="317182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745" tIns="45373" rIns="90745" bIns="45373" numCol="1" anchor="t" anchorCtr="0" compatLnSpc="1">
            <a:prstTxWarp prst="textNoShape">
              <a:avLst/>
            </a:prstTxWarp>
          </a:bodyPr>
          <a:lstStyle>
            <a:lvl1pPr algn="r" defTabSz="908050">
              <a:defRPr sz="1200" i="0"/>
            </a:lvl1pPr>
          </a:lstStyle>
          <a:p>
            <a:endParaRPr lang="en-US" altLang="en-US"/>
          </a:p>
        </p:txBody>
      </p:sp>
      <p:sp>
        <p:nvSpPr>
          <p:cNvPr id="12390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083675"/>
            <a:ext cx="3173413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745" tIns="45373" rIns="90745" bIns="45373" numCol="1" anchor="b" anchorCtr="0" compatLnSpc="1">
            <a:prstTxWarp prst="textNoShape">
              <a:avLst/>
            </a:prstTxWarp>
          </a:bodyPr>
          <a:lstStyle>
            <a:lvl1pPr defTabSz="908050">
              <a:defRPr sz="1200" i="0"/>
            </a:lvl1pPr>
          </a:lstStyle>
          <a:p>
            <a:endParaRPr lang="en-US" altLang="en-US"/>
          </a:p>
        </p:txBody>
      </p:sp>
      <p:sp>
        <p:nvSpPr>
          <p:cNvPr id="12390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79875" y="9083675"/>
            <a:ext cx="317182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745" tIns="45373" rIns="90745" bIns="45373" numCol="1" anchor="b" anchorCtr="0" compatLnSpc="1">
            <a:prstTxWarp prst="textNoShape">
              <a:avLst/>
            </a:prstTxWarp>
          </a:bodyPr>
          <a:lstStyle>
            <a:lvl1pPr algn="r" defTabSz="908050">
              <a:defRPr sz="1200" i="0"/>
            </a:lvl1pPr>
          </a:lstStyle>
          <a:p>
            <a:fld id="{DFC6D6C9-5814-4948-A00D-F098AA97370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542376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66788" y="4529138"/>
            <a:ext cx="5318125" cy="429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620" tIns="46478" rIns="94620" bIns="4647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051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447675" y="715963"/>
            <a:ext cx="6356350" cy="3576637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</p:spTree>
    <p:extLst>
      <p:ext uri="{BB962C8B-B14F-4D97-AF65-F5344CB8AC3E}">
        <p14:creationId xmlns:p14="http://schemas.microsoft.com/office/powerpoint/2010/main" val="241846562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2.sv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7">
            <a:extLst>
              <a:ext uri="{FF2B5EF4-FFF2-40B4-BE49-F238E27FC236}">
                <a16:creationId xmlns:a16="http://schemas.microsoft.com/office/drawing/2014/main" id="{102571DE-2705-4B67-9B01-B56B013DD2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"/>
          <a:stretch/>
        </p:blipFill>
        <p:spPr>
          <a:xfrm>
            <a:off x="0" y="0"/>
            <a:ext cx="12199890" cy="685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DFE6A04-6A33-40F8-A47B-D310AF34E87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9820565" y="5889918"/>
            <a:ext cx="1767696" cy="466410"/>
          </a:xfrm>
          <a:prstGeom prst="rect">
            <a:avLst/>
          </a:prstGeom>
        </p:spPr>
      </p:pic>
      <p:sp>
        <p:nvSpPr>
          <p:cNvPr id="12" name="Title 11">
            <a:extLst>
              <a:ext uri="{FF2B5EF4-FFF2-40B4-BE49-F238E27FC236}">
                <a16:creationId xmlns:a16="http://schemas.microsoft.com/office/drawing/2014/main" id="{D035AD2F-883B-4B26-98D7-735F80E022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286000"/>
            <a:ext cx="8226287" cy="1362092"/>
          </a:xfrm>
        </p:spPr>
        <p:txBody>
          <a:bodyPr>
            <a:noAutofit/>
          </a:bodyPr>
          <a:lstStyle>
            <a:lvl1pPr>
              <a:lnSpc>
                <a:spcPct val="70000"/>
              </a:lnSpc>
              <a:spcBef>
                <a:spcPts val="0"/>
              </a:spcBef>
              <a:defRPr sz="8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B62BA524-9261-495E-AD35-9CBA7C2EAC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599" y="4015582"/>
            <a:ext cx="8226287" cy="851710"/>
          </a:xfrm>
        </p:spPr>
        <p:txBody>
          <a:bodyPr>
            <a:normAutofit/>
          </a:bodyPr>
          <a:lstStyle>
            <a:lvl1pPr marL="18288" indent="0" algn="l">
              <a:spcBef>
                <a:spcPts val="1000"/>
              </a:spcBef>
              <a:buNone/>
              <a:defRPr sz="24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9044D0D-4FE2-4CED-8F6D-A341D1CC7DFA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9820565" y="4725547"/>
            <a:ext cx="1767696" cy="755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3596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7">
            <a:extLst>
              <a:ext uri="{FF2B5EF4-FFF2-40B4-BE49-F238E27FC236}">
                <a16:creationId xmlns:a16="http://schemas.microsoft.com/office/drawing/2014/main" id="{102571DE-2705-4B67-9B01-B56B013DD2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"/>
          <a:stretch/>
        </p:blipFill>
        <p:spPr>
          <a:xfrm>
            <a:off x="-7890" y="3976"/>
            <a:ext cx="12199890" cy="68540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lnSpc>
                <a:spcPct val="70000"/>
              </a:lnSpc>
              <a:defRPr sz="8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23899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34763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- Revers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275979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63554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- Revers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chemeClr val="tx1"/>
              </a:buClr>
              <a:defRPr>
                <a:solidFill>
                  <a:schemeClr val="tx1"/>
                </a:solidFill>
              </a:defRPr>
            </a:lvl1pPr>
            <a:lvl2pPr>
              <a:buClr>
                <a:schemeClr val="tx1"/>
              </a:buClr>
              <a:defRPr>
                <a:solidFill>
                  <a:schemeClr val="tx1"/>
                </a:solidFill>
              </a:defRPr>
            </a:lvl2pPr>
            <a:lvl3pPr>
              <a:buClr>
                <a:schemeClr val="tx1"/>
              </a:buCl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24041654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/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/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546254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 - Revers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buClr>
                <a:schemeClr val="tx1"/>
              </a:buClr>
              <a:defRPr/>
            </a:lvl1pPr>
            <a:lvl2pPr>
              <a:buClr>
                <a:schemeClr val="tx1"/>
              </a:buClr>
              <a:defRPr/>
            </a:lvl2pPr>
            <a:lvl3pPr>
              <a:buClr>
                <a:schemeClr val="tx1"/>
              </a:buClr>
              <a:defRPr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buClr>
                <a:schemeClr val="tx1"/>
              </a:buClr>
              <a:defRPr/>
            </a:lvl1pPr>
            <a:lvl2pPr>
              <a:buClr>
                <a:schemeClr val="tx1"/>
              </a:buClr>
              <a:defRPr/>
            </a:lvl2pPr>
            <a:lvl3pPr marL="914400" indent="0">
              <a:buClr>
                <a:schemeClr val="tx1"/>
              </a:buClr>
              <a:buNone/>
              <a:defRPr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6950257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>
            <a:normAutofit/>
          </a:bodyPr>
          <a:lstStyle>
            <a:lvl1pPr>
              <a:buClr>
                <a:schemeClr val="tx1"/>
              </a:buClr>
              <a:defRPr sz="2400"/>
            </a:lvl1pPr>
            <a:lvl2pPr>
              <a:buClr>
                <a:schemeClr val="tx1"/>
              </a:buClr>
              <a:defRPr sz="2000"/>
            </a:lvl2pPr>
            <a:lvl3pPr>
              <a:buClr>
                <a:schemeClr val="tx1"/>
              </a:buClr>
              <a:defRPr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>
            <a:normAutofit/>
          </a:bodyPr>
          <a:lstStyle>
            <a:lvl1pPr>
              <a:buClr>
                <a:schemeClr val="tx1"/>
              </a:buClr>
              <a:defRPr sz="2400"/>
            </a:lvl1pPr>
            <a:lvl2pPr>
              <a:buClr>
                <a:schemeClr val="tx1"/>
              </a:buClr>
              <a:defRPr sz="2000"/>
            </a:lvl2pPr>
            <a:lvl3pPr>
              <a:buClr>
                <a:schemeClr val="tx1"/>
              </a:buClr>
              <a:defRPr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018511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 - Revers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>
            <a:normAutofit/>
          </a:bodyPr>
          <a:lstStyle>
            <a:lvl1pPr>
              <a:buClr>
                <a:schemeClr val="tx1"/>
              </a:buClr>
              <a:defRPr sz="2400"/>
            </a:lvl1pPr>
            <a:lvl2pPr>
              <a:buClr>
                <a:schemeClr val="tx1"/>
              </a:buClr>
              <a:defRPr sz="2000"/>
            </a:lvl2pPr>
            <a:lvl3pPr>
              <a:buClr>
                <a:schemeClr val="tx1"/>
              </a:buClr>
              <a:defRPr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>
            <a:normAutofit/>
          </a:bodyPr>
          <a:lstStyle>
            <a:lvl1pPr>
              <a:buClr>
                <a:schemeClr val="tx1"/>
              </a:buClr>
              <a:defRPr sz="2400"/>
            </a:lvl1pPr>
            <a:lvl2pPr>
              <a:buClr>
                <a:schemeClr val="tx1"/>
              </a:buClr>
              <a:defRPr sz="2000"/>
            </a:lvl2pPr>
            <a:lvl3pPr>
              <a:buClr>
                <a:schemeClr val="tx1"/>
              </a:buClr>
              <a:defRPr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39267406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mage right + copy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181600" cy="1325563"/>
          </a:xfrm>
        </p:spPr>
        <p:txBody>
          <a:bodyPr>
            <a:noAutofit/>
          </a:bodyPr>
          <a:lstStyle>
            <a:lvl1pPr>
              <a:defRPr sz="50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buClr>
                <a:schemeClr val="tx1"/>
              </a:buClr>
              <a:defRPr/>
            </a:lvl1pPr>
            <a:lvl2pPr>
              <a:buClr>
                <a:schemeClr val="tx1"/>
              </a:buClr>
              <a:defRPr/>
            </a:lvl2pPr>
            <a:lvl3pPr>
              <a:buClr>
                <a:schemeClr val="tx1"/>
              </a:buClr>
              <a:defRPr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400800" y="0"/>
            <a:ext cx="5791200" cy="6355080"/>
          </a:xfrm>
        </p:spPr>
        <p:txBody>
          <a:bodyPr/>
          <a:lstStyle>
            <a:lvl1pPr marL="0" indent="0">
              <a:buClr>
                <a:schemeClr val="tx1"/>
              </a:buClr>
              <a:buNone/>
              <a:defRPr/>
            </a:lvl1pPr>
            <a:lvl2pPr marL="457200" indent="0">
              <a:buClr>
                <a:schemeClr val="tx1"/>
              </a:buClr>
              <a:buNone/>
              <a:defRPr/>
            </a:lvl2pPr>
            <a:lvl3pPr marL="914400" indent="0">
              <a:buClr>
                <a:schemeClr val="tx1"/>
              </a:buClr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4799684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mage right + copy - Revers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181600" cy="1325563"/>
          </a:xfrm>
        </p:spPr>
        <p:txBody>
          <a:bodyPr>
            <a:noAutofit/>
          </a:bodyPr>
          <a:lstStyle>
            <a:lvl1pPr>
              <a:defRPr sz="50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buClr>
                <a:schemeClr val="tx1"/>
              </a:buClr>
              <a:defRPr/>
            </a:lvl1pPr>
            <a:lvl2pPr>
              <a:buClr>
                <a:schemeClr val="tx1"/>
              </a:buClr>
              <a:defRPr/>
            </a:lvl2pPr>
            <a:lvl3pPr>
              <a:buClr>
                <a:schemeClr val="tx1"/>
              </a:buClr>
              <a:defRPr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400800" y="0"/>
            <a:ext cx="5791200" cy="6355080"/>
          </a:xfrm>
        </p:spPr>
        <p:txBody>
          <a:bodyPr/>
          <a:lstStyle>
            <a:lvl1pPr marL="0" indent="0">
              <a:buClr>
                <a:schemeClr val="tx1"/>
              </a:buClr>
              <a:buNone/>
              <a:defRPr/>
            </a:lvl1pPr>
            <a:lvl2pPr marL="457200" indent="0">
              <a:buClr>
                <a:schemeClr val="tx1"/>
              </a:buClr>
              <a:buNone/>
              <a:defRPr/>
            </a:lvl2pPr>
            <a:lvl3pPr marL="914400" indent="0">
              <a:buClr>
                <a:schemeClr val="tx1"/>
              </a:buClr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5228559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mage left + copy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8400" y="365125"/>
            <a:ext cx="5181600" cy="1325563"/>
          </a:xfrm>
        </p:spPr>
        <p:txBody>
          <a:bodyPr>
            <a:noAutofit/>
          </a:bodyPr>
          <a:lstStyle>
            <a:lvl1pPr>
              <a:defRPr sz="50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48400" y="1825625"/>
            <a:ext cx="5181600" cy="4351338"/>
          </a:xfrm>
        </p:spPr>
        <p:txBody>
          <a:bodyPr/>
          <a:lstStyle>
            <a:lvl1pPr>
              <a:buClr>
                <a:schemeClr val="tx1"/>
              </a:buClr>
              <a:defRPr/>
            </a:lvl1pPr>
            <a:lvl2pPr>
              <a:buClr>
                <a:schemeClr val="tx1"/>
              </a:buClr>
              <a:defRPr/>
            </a:lvl2pPr>
            <a:lvl3pPr>
              <a:buClr>
                <a:schemeClr val="tx1"/>
              </a:buClr>
              <a:defRPr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0" y="0"/>
            <a:ext cx="5791200" cy="6355080"/>
          </a:xfrm>
        </p:spPr>
        <p:txBody>
          <a:bodyPr/>
          <a:lstStyle>
            <a:lvl1pPr marL="0" indent="0">
              <a:buClr>
                <a:schemeClr val="tx1"/>
              </a:buClr>
              <a:buNone/>
              <a:defRPr/>
            </a:lvl1pPr>
            <a:lvl2pPr marL="457200" indent="0">
              <a:buClr>
                <a:schemeClr val="tx1"/>
              </a:buClr>
              <a:buNone/>
              <a:defRPr/>
            </a:lvl2pPr>
            <a:lvl3pPr marL="914400" indent="0">
              <a:buClr>
                <a:schemeClr val="tx1"/>
              </a:buClr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7667958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mage left + copy - Revers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8400" y="365125"/>
            <a:ext cx="5181600" cy="1325563"/>
          </a:xfrm>
        </p:spPr>
        <p:txBody>
          <a:bodyPr>
            <a:noAutofit/>
          </a:bodyPr>
          <a:lstStyle>
            <a:lvl1pPr>
              <a:defRPr sz="50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48400" y="1825625"/>
            <a:ext cx="5181600" cy="4351338"/>
          </a:xfrm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  <a:buClr>
                <a:schemeClr val="tx1"/>
              </a:buClr>
              <a:defRPr sz="2800"/>
            </a:lvl1pPr>
            <a:lvl2pPr marL="457200">
              <a:lnSpc>
                <a:spcPct val="90000"/>
              </a:lnSpc>
              <a:spcBef>
                <a:spcPts val="1000"/>
              </a:spcBef>
              <a:buClr>
                <a:schemeClr val="tx1"/>
              </a:buClr>
              <a:defRPr/>
            </a:lvl2pPr>
            <a:lvl3pPr>
              <a:buClr>
                <a:schemeClr val="tx1"/>
              </a:buClr>
              <a:defRPr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0" y="0"/>
            <a:ext cx="5791200" cy="6355080"/>
          </a:xfrm>
        </p:spPr>
        <p:txBody>
          <a:bodyPr/>
          <a:lstStyle>
            <a:lvl1pPr marL="0" indent="0">
              <a:buClr>
                <a:schemeClr val="tx1"/>
              </a:buClr>
              <a:buNone/>
              <a:defRPr/>
            </a:lvl1pPr>
            <a:lvl2pPr marL="457200" indent="0">
              <a:buClr>
                <a:schemeClr val="tx1"/>
              </a:buClr>
              <a:buNone/>
              <a:defRPr/>
            </a:lvl2pPr>
            <a:lvl3pPr marL="914400" indent="0">
              <a:buClr>
                <a:schemeClr val="tx1"/>
              </a:buClr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7119148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00334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 - Revers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275819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ig Bold Statement - Revers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219200"/>
            <a:ext cx="10515600" cy="4876800"/>
          </a:xfrm>
        </p:spPr>
        <p:txBody>
          <a:bodyPr>
            <a:noAutofit/>
          </a:bodyPr>
          <a:lstStyle>
            <a:lvl1pPr algn="ctr">
              <a:lnSpc>
                <a:spcPct val="70000"/>
              </a:lnSpc>
              <a:defRPr sz="180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BIG BOLD STATEMENT</a:t>
            </a:r>
          </a:p>
        </p:txBody>
      </p:sp>
    </p:spTree>
    <p:extLst>
      <p:ext uri="{BB962C8B-B14F-4D97-AF65-F5344CB8AC3E}">
        <p14:creationId xmlns:p14="http://schemas.microsoft.com/office/powerpoint/2010/main" val="19468704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919846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 - Revers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>
            <a:normAutofit/>
          </a:bodyPr>
          <a:lstStyle>
            <a:lvl1pPr>
              <a:buClr>
                <a:schemeClr val="tx1"/>
              </a:buClr>
              <a:defRPr sz="2800"/>
            </a:lvl1pPr>
            <a:lvl2pPr>
              <a:buClr>
                <a:schemeClr val="tx1"/>
              </a:buClr>
              <a:defRPr sz="2400"/>
            </a:lvl2pPr>
            <a:lvl3pPr>
              <a:buClr>
                <a:schemeClr val="tx1"/>
              </a:buCl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998601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2500072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 - Revers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957170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421878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- Revers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22899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2.sv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Pct val="100000"/>
              <a:buFontTx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919191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Click to edit Master text styles</a:t>
            </a:r>
          </a:p>
          <a:p>
            <a:pPr marL="342900" marR="0" lvl="1" indent="-342900" algn="l" defTabSz="914400" rtl="0" eaLnBrk="1" fontAlgn="base" latinLnBrk="0" hangingPunct="1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Pct val="100000"/>
              <a:buFontTx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919191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Second level</a:t>
            </a:r>
          </a:p>
          <a:p>
            <a:pPr marL="342900" marR="0" lvl="2" indent="-342900" algn="l" defTabSz="914400" rtl="0" eaLnBrk="1" fontAlgn="base" latinLnBrk="0" hangingPunct="1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Pct val="100000"/>
              <a:buFontTx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919191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Third level</a:t>
            </a:r>
          </a:p>
          <a:p>
            <a:pPr marL="342900" marR="0" lvl="3" indent="-342900" algn="l" defTabSz="914400" rtl="0" eaLnBrk="1" fontAlgn="base" latinLnBrk="0" hangingPunct="1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Pct val="100000"/>
              <a:buFontTx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919191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Fourth level</a:t>
            </a:r>
          </a:p>
          <a:p>
            <a:pPr marL="342900" marR="0" lvl="4" indent="-342900" algn="l" defTabSz="914400" rtl="0" eaLnBrk="1" fontAlgn="base" latinLnBrk="0" hangingPunct="1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Pct val="100000"/>
              <a:buFontTx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919191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Fifth level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" panose="02020603050405020304" pitchFamily="18" charset="0"/>
              <a:ea typeface="+mn-ea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6/23/2026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6356350"/>
            <a:ext cx="12192000" cy="500063"/>
          </a:xfrm>
          <a:prstGeom prst="rect">
            <a:avLst/>
          </a:prstGeom>
          <a:solidFill>
            <a:srgbClr val="74767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5"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  <a:srcRect/>
          <a:stretch/>
        </p:blipFill>
        <p:spPr>
          <a:xfrm>
            <a:off x="10498653" y="6440066"/>
            <a:ext cx="1260668" cy="33263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ED95E9D-AF0A-4AEF-890A-EA799F48CE77}"/>
              </a:ext>
            </a:extLst>
          </p:cNvPr>
          <p:cNvPicPr>
            <a:picLocks noChangeAspect="1"/>
          </p:cNvPicPr>
          <p:nvPr userDrawn="1"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616" y="6440066"/>
            <a:ext cx="1827463" cy="332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615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3" r:id="rId3"/>
    <p:sldLayoutId id="2147483679" r:id="rId4"/>
    <p:sldLayoutId id="2147483673" r:id="rId5"/>
    <p:sldLayoutId id="2147483662" r:id="rId6"/>
    <p:sldLayoutId id="2147483664" r:id="rId7"/>
    <p:sldLayoutId id="2147483680" r:id="rId8"/>
    <p:sldLayoutId id="2147483681" r:id="rId9"/>
    <p:sldLayoutId id="2147483665" r:id="rId10"/>
    <p:sldLayoutId id="2147483683" r:id="rId11"/>
    <p:sldLayoutId id="2147483682" r:id="rId12"/>
    <p:sldLayoutId id="2147483684" r:id="rId13"/>
    <p:sldLayoutId id="2147483685" r:id="rId14"/>
    <p:sldLayoutId id="2147483666" r:id="rId15"/>
    <p:sldLayoutId id="2147483674" r:id="rId16"/>
    <p:sldLayoutId id="2147483678" r:id="rId17"/>
    <p:sldLayoutId id="2147483668" r:id="rId18"/>
    <p:sldLayoutId id="2147483676" r:id="rId19"/>
    <p:sldLayoutId id="2147483669" r:id="rId20"/>
    <p:sldLayoutId id="2147483677" r:id="rId21"/>
    <p:sldLayoutId id="2147483667" r:id="rId22"/>
    <p:sldLayoutId id="2147483675" r:id="rId23"/>
  </p:sldLayoutIdLst>
  <p:txStyles>
    <p:titleStyle>
      <a:lvl1pPr algn="l" defTabSz="914400" rtl="0" eaLnBrk="1" latinLnBrk="0" hangingPunct="1">
        <a:lnSpc>
          <a:spcPct val="80000"/>
        </a:lnSpc>
        <a:spcBef>
          <a:spcPts val="1000"/>
        </a:spcBef>
        <a:buNone/>
        <a:defRPr sz="5400" b="1" kern="1200">
          <a:solidFill>
            <a:schemeClr val="tx2"/>
          </a:solidFill>
          <a:latin typeface="Teko SemiBold" panose="02000000000000000000" pitchFamily="2" charset="0"/>
          <a:ea typeface="+mj-ea"/>
          <a:cs typeface="Teko SemiBold" panose="02000000000000000000" pitchFamily="2" charset="0"/>
        </a:defRPr>
      </a:lvl1pPr>
    </p:titleStyle>
    <p:bodyStyle>
      <a:lvl1pPr marL="342900" marR="0" indent="-342900" algn="l" defTabSz="914400" rtl="0" eaLnBrk="1" fontAlgn="base" latinLnBrk="0" hangingPunct="1">
        <a:lnSpc>
          <a:spcPct val="95000"/>
        </a:lnSpc>
        <a:spcBef>
          <a:spcPct val="20000"/>
        </a:spcBef>
        <a:spcAft>
          <a:spcPct val="0"/>
        </a:spcAft>
        <a:buClr>
          <a:srgbClr val="000000"/>
        </a:buClr>
        <a:buSzPct val="100000"/>
        <a:buFontTx/>
        <a:buChar char="•"/>
        <a:tabLst/>
        <a:defRPr sz="2800" kern="1200">
          <a:solidFill>
            <a:schemeClr val="tx1"/>
          </a:solidFill>
          <a:latin typeface="Source Sans 3" panose="020B0303030403020204" pitchFamily="34" charset="0"/>
          <a:ea typeface="Source Sans Pro" panose="020B0503030403020204" pitchFamily="34" charset="0"/>
          <a:cs typeface="+mn-cs"/>
        </a:defRPr>
      </a:lvl1pPr>
      <a:lvl2pPr marL="742950" marR="0" indent="-285750" algn="l" defTabSz="914400" rtl="0" eaLnBrk="1" fontAlgn="base" latinLnBrk="0" hangingPunct="1">
        <a:lnSpc>
          <a:spcPct val="95000"/>
        </a:lnSpc>
        <a:spcBef>
          <a:spcPct val="20000"/>
        </a:spcBef>
        <a:spcAft>
          <a:spcPct val="0"/>
        </a:spcAft>
        <a:buClr>
          <a:srgbClr val="000000"/>
        </a:buClr>
        <a:buSzPct val="100000"/>
        <a:buFontTx/>
        <a:buChar char="•"/>
        <a:tabLst/>
        <a:defRPr sz="2400" kern="1200">
          <a:solidFill>
            <a:schemeClr val="tx1"/>
          </a:solidFill>
          <a:latin typeface="Source Sans 3" panose="020B0303030403020204" pitchFamily="34" charset="0"/>
          <a:ea typeface="Source Sans Pro" panose="020B0503030403020204" pitchFamily="34" charset="0"/>
          <a:cs typeface="+mn-cs"/>
        </a:defRPr>
      </a:lvl2pPr>
      <a:lvl3pPr marL="1143000" marR="0" indent="-228600" algn="l" defTabSz="914400" rtl="0" eaLnBrk="1" fontAlgn="base" latinLnBrk="0" hangingPunct="1">
        <a:lnSpc>
          <a:spcPct val="95000"/>
        </a:lnSpc>
        <a:spcBef>
          <a:spcPct val="20000"/>
        </a:spcBef>
        <a:spcAft>
          <a:spcPct val="0"/>
        </a:spcAft>
        <a:buClr>
          <a:srgbClr val="000000"/>
        </a:buClr>
        <a:buSzPct val="100000"/>
        <a:buFontTx/>
        <a:buChar char="•"/>
        <a:tabLst/>
        <a:defRPr sz="2000" kern="1200">
          <a:solidFill>
            <a:schemeClr val="tx1"/>
          </a:solidFill>
          <a:latin typeface="Source Sans 3" panose="020B0303030403020204" pitchFamily="34" charset="0"/>
          <a:ea typeface="Source Sans Pro" panose="020B0503030403020204" pitchFamily="34" charset="0"/>
          <a:cs typeface="+mn-cs"/>
        </a:defRPr>
      </a:lvl3pPr>
      <a:lvl4pPr marL="1600200" marR="0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tabLst/>
        <a:defRPr sz="1800" kern="1200">
          <a:solidFill>
            <a:schemeClr val="tx1"/>
          </a:solidFill>
          <a:latin typeface="Source Sans 3" panose="020B0303030403020204" pitchFamily="34" charset="0"/>
          <a:ea typeface="Source Sans Pro" panose="020B0503030403020204" pitchFamily="34" charset="0"/>
          <a:cs typeface="+mn-cs"/>
        </a:defRPr>
      </a:lvl4pPr>
      <a:lvl5pPr marL="2057400" marR="0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tabLst/>
        <a:defRPr sz="1800" kern="1200">
          <a:solidFill>
            <a:schemeClr val="tx1"/>
          </a:solidFill>
          <a:latin typeface="Source Sans 3" panose="020B0303030403020204" pitchFamily="34" charset="0"/>
          <a:ea typeface="Source Sans Pro" panose="020B0503030403020204" pitchFamily="34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fonts.google.com/specimen/Source+Sans+3" TargetMode="External"/><Relationship Id="rId2" Type="http://schemas.openxmlformats.org/officeDocument/2006/relationships/hyperlink" Target="https://fonts.google.com/specimen/Teko?query=Indian+Type+Foundry" TargetMode="Externa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7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hyperlink" Target="mailto:communications@sdsc.edu" TargetMode="Externa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6.svg"/><Relationship Id="rId3" Type="http://schemas.openxmlformats.org/officeDocument/2006/relationships/image" Target="../media/image15.svg"/><Relationship Id="rId7" Type="http://schemas.openxmlformats.org/officeDocument/2006/relationships/image" Target="../media/image2.svg"/><Relationship Id="rId12" Type="http://schemas.openxmlformats.org/officeDocument/2006/relationships/image" Target="../media/image5.png"/><Relationship Id="rId17" Type="http://schemas.openxmlformats.org/officeDocument/2006/relationships/image" Target="../media/image25.svg"/><Relationship Id="rId2" Type="http://schemas.openxmlformats.org/officeDocument/2006/relationships/image" Target="../media/image14.png"/><Relationship Id="rId16" Type="http://schemas.openxmlformats.org/officeDocument/2006/relationships/image" Target="../media/image24.png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1.png"/><Relationship Id="rId11" Type="http://schemas.openxmlformats.org/officeDocument/2006/relationships/image" Target="../media/image21.svg"/><Relationship Id="rId5" Type="http://schemas.openxmlformats.org/officeDocument/2006/relationships/image" Target="../media/image17.svg"/><Relationship Id="rId15" Type="http://schemas.openxmlformats.org/officeDocument/2006/relationships/image" Target="../media/image23.svg"/><Relationship Id="rId10" Type="http://schemas.openxmlformats.org/officeDocument/2006/relationships/image" Target="../media/image20.png"/><Relationship Id="rId4" Type="http://schemas.openxmlformats.org/officeDocument/2006/relationships/image" Target="../media/image16.png"/><Relationship Id="rId9" Type="http://schemas.openxmlformats.org/officeDocument/2006/relationships/image" Target="../media/image19.svg"/><Relationship Id="rId1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A5F4581-5DE9-4060-B782-AD9FCE0E74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SDSC Title</a:t>
            </a:r>
            <a:br>
              <a:rPr lang="en-US" dirty="0"/>
            </a:br>
            <a:r>
              <a:rPr lang="en-US" dirty="0"/>
              <a:t>Presentation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336DDC4F-F681-45F9-BFED-D570AF62B8E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Subtitle, presenter, date</a:t>
            </a:r>
          </a:p>
        </p:txBody>
      </p:sp>
    </p:spTree>
    <p:extLst>
      <p:ext uri="{BB962C8B-B14F-4D97-AF65-F5344CB8AC3E}">
        <p14:creationId xmlns:p14="http://schemas.microsoft.com/office/powerpoint/2010/main" val="2935238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18">
            <a:extLst>
              <a:ext uri="{FF2B5EF4-FFF2-40B4-BE49-F238E27FC236}">
                <a16:creationId xmlns:a16="http://schemas.microsoft.com/office/drawing/2014/main" id="{06742A7E-B811-4254-87BE-2729077C15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Fonts</a:t>
            </a:r>
          </a:p>
        </p:txBody>
      </p:sp>
      <p:sp>
        <p:nvSpPr>
          <p:cNvPr id="20" name="Content Placeholder 19">
            <a:extLst>
              <a:ext uri="{FF2B5EF4-FFF2-40B4-BE49-F238E27FC236}">
                <a16:creationId xmlns:a16="http://schemas.microsoft.com/office/drawing/2014/main" id="{C9754ED4-7E15-46F6-B65E-CD5D11B32EB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228568" lvl="0" indent="-228568" defTabSz="914264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en-US" sz="2200" dirty="0">
                <a:ea typeface="+mn-ea"/>
              </a:rPr>
              <a:t>This template uses </a:t>
            </a:r>
            <a:r>
              <a:rPr lang="en-US" sz="2200" b="1" dirty="0">
                <a:solidFill>
                  <a:schemeClr val="tx2"/>
                </a:solidFill>
                <a:ea typeface="+mn-ea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Teko</a:t>
            </a:r>
            <a:r>
              <a:rPr lang="en-US" sz="2200" dirty="0">
                <a:ea typeface="+mn-ea"/>
              </a:rPr>
              <a:t> for headlines and </a:t>
            </a:r>
            <a:r>
              <a:rPr lang="en-US" sz="2200" b="1" dirty="0">
                <a:solidFill>
                  <a:schemeClr val="tx2"/>
                </a:solidFill>
                <a:ea typeface="+mn-ea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Source Sans 3</a:t>
            </a:r>
            <a:r>
              <a:rPr lang="en-US" sz="2200" b="1" dirty="0">
                <a:ea typeface="+mn-ea"/>
              </a:rPr>
              <a:t> </a:t>
            </a:r>
            <a:r>
              <a:rPr lang="en-US" sz="2200" dirty="0">
                <a:ea typeface="+mn-ea"/>
              </a:rPr>
              <a:t>for body text. </a:t>
            </a:r>
          </a:p>
          <a:p>
            <a:pPr marL="228568" lvl="0" indent="-228568" defTabSz="914264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en-US" sz="2200" dirty="0">
                <a:ea typeface="+mn-ea"/>
              </a:rPr>
              <a:t>Both fonts are brand approved and available for free via Google Fonts.</a:t>
            </a:r>
          </a:p>
          <a:p>
            <a:pPr marL="228568" lvl="0" indent="-228568" defTabSz="914264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en-US" sz="2200" dirty="0">
                <a:ea typeface="+mn-ea"/>
              </a:rPr>
              <a:t>Be sure to </a:t>
            </a:r>
            <a:r>
              <a:rPr lang="en-US" sz="2200" b="1" dirty="0">
                <a:solidFill>
                  <a:schemeClr val="tx2"/>
                </a:solidFill>
                <a:ea typeface="+mn-ea"/>
              </a:rPr>
              <a:t>install both fonts before using this template</a:t>
            </a:r>
            <a:r>
              <a:rPr lang="en-US" sz="2200" dirty="0">
                <a:ea typeface="+mn-ea"/>
              </a:rPr>
              <a:t>.</a:t>
            </a:r>
          </a:p>
          <a:p>
            <a:pPr marL="228568" lvl="0" indent="-228568" defTabSz="914264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en-US" sz="2200" dirty="0">
                <a:ea typeface="+mn-ea"/>
              </a:rPr>
              <a:t>When copying content from other sources, use </a:t>
            </a:r>
            <a:r>
              <a:rPr lang="en-US" sz="2200" dirty="0">
                <a:solidFill>
                  <a:schemeClr val="tx2"/>
                </a:solidFill>
                <a:ea typeface="+mn-ea"/>
              </a:rPr>
              <a:t>“</a:t>
            </a:r>
            <a:r>
              <a:rPr lang="en-US" sz="2200" b="1" dirty="0">
                <a:solidFill>
                  <a:schemeClr val="tx2"/>
                </a:solidFill>
                <a:ea typeface="+mn-ea"/>
              </a:rPr>
              <a:t>Paste and Match Formatting</a:t>
            </a:r>
            <a:r>
              <a:rPr lang="en-US" sz="2200" dirty="0">
                <a:solidFill>
                  <a:schemeClr val="tx2"/>
                </a:solidFill>
                <a:ea typeface="+mn-ea"/>
              </a:rPr>
              <a:t>”</a:t>
            </a:r>
            <a:r>
              <a:rPr lang="en-US" sz="2200" dirty="0">
                <a:ea typeface="+mn-ea"/>
              </a:rPr>
              <a:t> to prevent style and font changes.</a:t>
            </a:r>
          </a:p>
          <a:p>
            <a:endParaRPr lang="en-US" dirty="0"/>
          </a:p>
        </p:txBody>
      </p:sp>
      <p:pic>
        <p:nvPicPr>
          <p:cNvPr id="4" name="Content Placeholder 22" descr="SDSC building with trees and bushes. Sun rays stream from overhead.">
            <a:extLst>
              <a:ext uri="{FF2B5EF4-FFF2-40B4-BE49-F238E27FC236}">
                <a16:creationId xmlns:a16="http://schemas.microsoft.com/office/drawing/2014/main" id="{58BE8EFC-3EC4-156B-49E5-5036C5CAE6E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2" r="25223" b="1065"/>
          <a:stretch/>
        </p:blipFill>
        <p:spPr>
          <a:xfrm>
            <a:off x="6553200" y="0"/>
            <a:ext cx="5638800" cy="6355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8816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18">
            <a:extLst>
              <a:ext uri="{FF2B5EF4-FFF2-40B4-BE49-F238E27FC236}">
                <a16:creationId xmlns:a16="http://schemas.microsoft.com/office/drawing/2014/main" id="{06742A7E-B811-4254-87BE-2729077C15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Content Guidance</a:t>
            </a:r>
          </a:p>
        </p:txBody>
      </p:sp>
      <p:sp>
        <p:nvSpPr>
          <p:cNvPr id="20" name="Content Placeholder 19">
            <a:extLst>
              <a:ext uri="{FF2B5EF4-FFF2-40B4-BE49-F238E27FC236}">
                <a16:creationId xmlns:a16="http://schemas.microsoft.com/office/drawing/2014/main" id="{C9754ED4-7E15-46F6-B65E-CD5D11B32EB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228568" lvl="0" indent="-228568" defTabSz="914264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en-US" sz="2200" b="1" dirty="0">
                <a:solidFill>
                  <a:schemeClr val="tx2"/>
                </a:solidFill>
                <a:ea typeface="+mn-ea"/>
              </a:rPr>
              <a:t>Avoid overcrowding </a:t>
            </a:r>
            <a:r>
              <a:rPr lang="en-US" sz="2200" dirty="0">
                <a:ea typeface="+mn-ea"/>
              </a:rPr>
              <a:t>slides with too much text and multiple images. </a:t>
            </a:r>
          </a:p>
          <a:p>
            <a:pPr marL="228568" lvl="0" indent="-228568" defTabSz="914264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en-US" sz="2200" b="1" dirty="0">
                <a:solidFill>
                  <a:schemeClr val="tx2"/>
                </a:solidFill>
                <a:ea typeface="+mn-ea"/>
              </a:rPr>
              <a:t>Use large type sizes </a:t>
            </a:r>
            <a:r>
              <a:rPr lang="en-US" sz="2200" dirty="0">
                <a:ea typeface="+mn-ea"/>
              </a:rPr>
              <a:t>of at least 18 points for body text (the most important information should appear larger).</a:t>
            </a:r>
          </a:p>
          <a:p>
            <a:pPr marL="228568" lvl="0" indent="-228568" defTabSz="914264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en-US" sz="2200" b="1" dirty="0">
                <a:solidFill>
                  <a:schemeClr val="tx2"/>
                </a:solidFill>
                <a:ea typeface="+mn-ea"/>
              </a:rPr>
              <a:t>Use one key image </a:t>
            </a:r>
            <a:r>
              <a:rPr lang="en-US" sz="2200" dirty="0">
                <a:ea typeface="+mn-ea"/>
              </a:rPr>
              <a:t>per slide.</a:t>
            </a:r>
          </a:p>
          <a:p>
            <a:pPr marL="228568" lvl="0" indent="-228568" defTabSz="914264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en-US" sz="2200" b="1" dirty="0">
                <a:solidFill>
                  <a:schemeClr val="tx2"/>
                </a:solidFill>
                <a:ea typeface="+mn-ea"/>
              </a:rPr>
              <a:t>Use only the new SDSC logos </a:t>
            </a:r>
            <a:r>
              <a:rPr lang="en-US" sz="2200" dirty="0">
                <a:ea typeface="+mn-ea"/>
              </a:rPr>
              <a:t>(please do not use the former red/black logo).</a:t>
            </a:r>
          </a:p>
          <a:p>
            <a:endParaRPr lang="en-US" dirty="0"/>
          </a:p>
        </p:txBody>
      </p:sp>
      <p:pic>
        <p:nvPicPr>
          <p:cNvPr id="5" name="Content Placeholder 22" descr="Computer server racks in a data center.">
            <a:extLst>
              <a:ext uri="{FF2B5EF4-FFF2-40B4-BE49-F238E27FC236}">
                <a16:creationId xmlns:a16="http://schemas.microsoft.com/office/drawing/2014/main" id="{471957D8-487B-13D8-49CF-2F406E568D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59" r="32055"/>
          <a:stretch/>
        </p:blipFill>
        <p:spPr>
          <a:xfrm>
            <a:off x="6553200" y="0"/>
            <a:ext cx="5638800" cy="6355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5057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8">
            <a:extLst>
              <a:ext uri="{FF2B5EF4-FFF2-40B4-BE49-F238E27FC236}">
                <a16:creationId xmlns:a16="http://schemas.microsoft.com/office/drawing/2014/main" id="{046705A3-AE01-A3E7-833E-BEDE9051A3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365125"/>
            <a:ext cx="11582400" cy="1325563"/>
          </a:xfrm>
        </p:spPr>
        <p:txBody>
          <a:bodyPr/>
          <a:lstStyle/>
          <a:p>
            <a:pPr algn="ctr"/>
            <a:r>
              <a:rPr lang="en-US" sz="5400" dirty="0"/>
              <a:t>San Diego Supercomputer Center</a:t>
            </a:r>
            <a:br>
              <a:rPr lang="en-US" sz="5400" dirty="0"/>
            </a:br>
            <a:r>
              <a:rPr lang="en-US" sz="2400" b="0" dirty="0">
                <a:solidFill>
                  <a:schemeClr val="accent4"/>
                </a:solidFill>
                <a:latin typeface="Source Sans 3 Black" panose="020B0303030403020204" pitchFamily="34" charset="0"/>
              </a:rPr>
              <a:t>Innovating to impact science, technology, education and society</a:t>
            </a:r>
          </a:p>
        </p:txBody>
      </p:sp>
      <p:sp>
        <p:nvSpPr>
          <p:cNvPr id="8" name="Content Placeholder 19">
            <a:extLst>
              <a:ext uri="{FF2B5EF4-FFF2-40B4-BE49-F238E27FC236}">
                <a16:creationId xmlns:a16="http://schemas.microsoft.com/office/drawing/2014/main" id="{415D84B4-82E2-C8EE-000B-A77E9AC6D9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324600" y="1752600"/>
            <a:ext cx="5562600" cy="434340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1800"/>
              </a:spcAft>
              <a:buNone/>
            </a:pPr>
            <a:r>
              <a:rPr lang="en-US" sz="1600" dirty="0">
                <a:solidFill>
                  <a:schemeClr val="accent4"/>
                </a:solidFill>
                <a:latin typeface="Source Sans 3 Black" panose="020B0303030403020204" pitchFamily="34" charset="0"/>
              </a:rPr>
              <a:t>SDSC is a premier national resource for integrated data and computing solutions, and secure cyberinfrastructure</a:t>
            </a:r>
            <a:r>
              <a:rPr lang="en-US" sz="1600" dirty="0">
                <a:solidFill>
                  <a:schemeClr val="accent4"/>
                </a:solidFill>
              </a:rPr>
              <a:t>. </a:t>
            </a:r>
            <a:r>
              <a:rPr lang="en-US" sz="1600" dirty="0"/>
              <a:t>Established in 1985 as one of five NSF-funded supercomputing centers, SDSC collaborates with academia, government, and industry to advance AI-intensive discovery.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1800"/>
              </a:spcAft>
              <a:buNone/>
            </a:pPr>
            <a:r>
              <a:rPr lang="en-US" sz="1600" dirty="0"/>
              <a:t>SDSC provides state-of-the-art data and compute infrastructure for the national research community, enabling the translation of scientific discoveries into operational applications across medical research, disaster mitigation, and other mission-critical areas. Located at UC San Diego — within a region of significant biotech, communications, and defense industry presence — SDSC is the only center of its kind in the world-renowned University of California campus system.</a:t>
            </a:r>
          </a:p>
        </p:txBody>
      </p:sp>
      <p:pic>
        <p:nvPicPr>
          <p:cNvPr id="23" name="Content Placeholder 22" descr="A view of the earth from space at night, focused on the U.S.">
            <a:extLst>
              <a:ext uri="{FF2B5EF4-FFF2-40B4-BE49-F238E27FC236}">
                <a16:creationId xmlns:a16="http://schemas.microsoft.com/office/drawing/2014/main" id="{CA66D4A0-2373-4BF0-A8C0-385DF67102C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752600"/>
            <a:ext cx="6096000" cy="4064000"/>
          </a:xfrm>
        </p:spPr>
      </p:pic>
    </p:spTree>
    <p:extLst>
      <p:ext uri="{BB962C8B-B14F-4D97-AF65-F5344CB8AC3E}">
        <p14:creationId xmlns:p14="http://schemas.microsoft.com/office/powerpoint/2010/main" val="26351626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AC67518-598D-41F0-A5B4-220C42DDAD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Geographic Scope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C68570B-7180-426A-8321-04B45D4DFB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48400" y="1600200"/>
            <a:ext cx="53340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1800"/>
              </a:spcAft>
              <a:buNone/>
            </a:pPr>
            <a:r>
              <a:rPr lang="en-US" sz="2600" dirty="0">
                <a:solidFill>
                  <a:schemeClr val="accent4"/>
                </a:solidFill>
                <a:latin typeface="Source Sans 3 Black" panose="020B0303030403020204" pitchFamily="34" charset="0"/>
              </a:rPr>
              <a:t>Throughout its 40-year history, SDSC has operated within three geographic scopes</a:t>
            </a:r>
          </a:p>
          <a:p>
            <a:pPr marL="228568" lvl="0" indent="-228568" defTabSz="914264" fontAlgn="auto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en-US" sz="2100" dirty="0">
                <a:solidFill>
                  <a:srgbClr val="FFFFFF"/>
                </a:solidFill>
                <a:ea typeface="+mn-ea"/>
              </a:rPr>
              <a:t>A </a:t>
            </a:r>
            <a:r>
              <a:rPr lang="en-US" sz="2100" dirty="0">
                <a:solidFill>
                  <a:schemeClr val="accent4"/>
                </a:solidFill>
                <a:latin typeface="Source Sans 3 Black" panose="020B0303030403020204" pitchFamily="34" charset="0"/>
                <a:ea typeface="+mn-ea"/>
              </a:rPr>
              <a:t>NATIONAL SCOPE </a:t>
            </a:r>
            <a:r>
              <a:rPr lang="en-US" sz="2100" dirty="0">
                <a:solidFill>
                  <a:srgbClr val="FFFFFF"/>
                </a:solidFill>
                <a:ea typeface="+mn-ea"/>
              </a:rPr>
              <a:t>responsive to a range of domestic stakeholders and federal agencies</a:t>
            </a:r>
          </a:p>
          <a:p>
            <a:pPr marL="228568" lvl="0" indent="-228568" defTabSz="914264" fontAlgn="auto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en-US" sz="2100" dirty="0">
                <a:solidFill>
                  <a:srgbClr val="FFFFFF"/>
                </a:solidFill>
                <a:ea typeface="+mn-ea"/>
              </a:rPr>
              <a:t>A </a:t>
            </a:r>
            <a:r>
              <a:rPr lang="en-US" sz="2100" dirty="0">
                <a:solidFill>
                  <a:schemeClr val="accent4"/>
                </a:solidFill>
                <a:latin typeface="Source Sans 3 Black" panose="020B0303030403020204" pitchFamily="34" charset="0"/>
                <a:ea typeface="+mn-ea"/>
              </a:rPr>
              <a:t>STATE SCOPE </a:t>
            </a:r>
            <a:r>
              <a:rPr lang="en-US" sz="2100" dirty="0">
                <a:solidFill>
                  <a:srgbClr val="FFFFFF"/>
                </a:solidFill>
                <a:ea typeface="+mn-ea"/>
              </a:rPr>
              <a:t>including protecting the California way of life in terms of wildfires, drought, extreme weather and earthquake disasters</a:t>
            </a:r>
          </a:p>
          <a:p>
            <a:pPr marL="228568" lvl="0" indent="-228568" defTabSz="914264" fontAlgn="auto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en-US" sz="2100" dirty="0">
                <a:solidFill>
                  <a:srgbClr val="FFFFFF"/>
                </a:solidFill>
                <a:ea typeface="+mn-ea"/>
              </a:rPr>
              <a:t>A </a:t>
            </a:r>
            <a:r>
              <a:rPr lang="en-US" sz="2100" dirty="0">
                <a:solidFill>
                  <a:schemeClr val="accent4"/>
                </a:solidFill>
                <a:latin typeface="Source Sans 3 Black" panose="020B0303030403020204" pitchFamily="34" charset="0"/>
                <a:ea typeface="+mn-ea"/>
              </a:rPr>
              <a:t>UC SCOPE </a:t>
            </a:r>
            <a:r>
              <a:rPr lang="en-US" sz="2100" dirty="0">
                <a:solidFill>
                  <a:srgbClr val="FFFFFF"/>
                </a:solidFill>
                <a:ea typeface="+mn-ea"/>
              </a:rPr>
              <a:t>by providing the UC system and UC San Diego faculty and researchers with computational and data resources to accelerate scientific discovery</a:t>
            </a:r>
            <a:endParaRPr lang="en-US" sz="2100" dirty="0">
              <a:solidFill>
                <a:schemeClr val="accent4"/>
              </a:solidFill>
            </a:endParaRPr>
          </a:p>
        </p:txBody>
      </p:sp>
      <p:pic>
        <p:nvPicPr>
          <p:cNvPr id="10" name="Content Placeholder 9" descr="Aerial view of a beach and coastline with a pier and buildings.">
            <a:extLst>
              <a:ext uri="{FF2B5EF4-FFF2-40B4-BE49-F238E27FC236}">
                <a16:creationId xmlns:a16="http://schemas.microsoft.com/office/drawing/2014/main" id="{D8A15B20-F5FC-4056-AAE3-90842713793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26" r="20426"/>
          <a:stretch/>
        </p:blipFill>
        <p:spPr>
          <a:xfrm>
            <a:off x="9728" y="0"/>
            <a:ext cx="5648678" cy="6354763"/>
          </a:xfrm>
        </p:spPr>
      </p:pic>
    </p:spTree>
    <p:extLst>
      <p:ext uri="{BB962C8B-B14F-4D97-AF65-F5344CB8AC3E}">
        <p14:creationId xmlns:p14="http://schemas.microsoft.com/office/powerpoint/2010/main" val="40790769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18">
            <a:extLst>
              <a:ext uri="{FF2B5EF4-FFF2-40B4-BE49-F238E27FC236}">
                <a16:creationId xmlns:a16="http://schemas.microsoft.com/office/drawing/2014/main" id="{06742A7E-B811-4254-87BE-2729077C15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365125"/>
            <a:ext cx="11582400" cy="1325563"/>
          </a:xfrm>
        </p:spPr>
        <p:txBody>
          <a:bodyPr/>
          <a:lstStyle/>
          <a:p>
            <a:pPr algn="ctr"/>
            <a:r>
              <a:rPr lang="en-US" sz="5400" dirty="0"/>
              <a:t>SDSC Expertise</a:t>
            </a:r>
          </a:p>
        </p:txBody>
      </p:sp>
      <p:sp>
        <p:nvSpPr>
          <p:cNvPr id="20" name="Content Placeholder 19">
            <a:extLst>
              <a:ext uri="{FF2B5EF4-FFF2-40B4-BE49-F238E27FC236}">
                <a16:creationId xmlns:a16="http://schemas.microsoft.com/office/drawing/2014/main" id="{C9754ED4-7E15-46F6-B65E-CD5D11B32EB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00800" y="1600200"/>
            <a:ext cx="5410200" cy="4495800"/>
          </a:xfrm>
        </p:spPr>
        <p:txBody>
          <a:bodyPr>
            <a:normAutofit fontScale="62500" lnSpcReduction="20000"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3200" dirty="0">
                <a:solidFill>
                  <a:schemeClr val="accent4"/>
                </a:solidFill>
                <a:latin typeface="Source Sans 3 Black" panose="020B0303030403020204" pitchFamily="34" charset="0"/>
              </a:rPr>
              <a:t>Science and society benefit from the talents of SDSC researchers and staff who lead in… </a:t>
            </a:r>
          </a:p>
          <a:p>
            <a:pPr marL="228568" lvl="0" indent="-228568" defTabSz="914264" fontAlgn="auto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FFFFFF"/>
                </a:solidFill>
                <a:latin typeface="Source Sans 3 Black" panose="020B0303030403020204" pitchFamily="34" charset="0"/>
                <a:ea typeface="+mn-ea"/>
              </a:rPr>
              <a:t>Computing Systems and Infrastructure</a:t>
            </a:r>
            <a:br>
              <a:rPr lang="en-US" sz="1800" dirty="0">
                <a:solidFill>
                  <a:srgbClr val="FFFFFF"/>
                </a:solidFill>
                <a:latin typeface="Source Sans 3 Black" panose="020B0303030403020204" pitchFamily="34" charset="0"/>
                <a:ea typeface="+mn-ea"/>
              </a:rPr>
            </a:br>
            <a:r>
              <a:rPr lang="en-US" sz="1600" dirty="0">
                <a:solidFill>
                  <a:srgbClr val="FFFFFF"/>
                </a:solidFill>
                <a:ea typeface="+mn-ea"/>
              </a:rPr>
              <a:t>Architecting and operating innovative supercomputers; delivering research computing services and support; and providing infrastructure services including cloud, network, storage and data center colocation facilities.</a:t>
            </a:r>
          </a:p>
          <a:p>
            <a:pPr marL="228568" lvl="0" indent="-228568" defTabSz="914264" fontAlgn="auto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FFFFFF"/>
                </a:solidFill>
                <a:latin typeface="Source Sans 3 Black" panose="020B0303030403020204" pitchFamily="34" charset="0"/>
                <a:ea typeface="+mn-ea"/>
              </a:rPr>
              <a:t>Turning Bytes into Knowledge</a:t>
            </a:r>
            <a:br>
              <a:rPr lang="en-US" sz="1800" dirty="0">
                <a:solidFill>
                  <a:srgbClr val="FFFFFF"/>
                </a:solidFill>
                <a:latin typeface="Source Sans 3 Black" panose="020B0303030403020204" pitchFamily="34" charset="0"/>
                <a:ea typeface="+mn-ea"/>
              </a:rPr>
            </a:br>
            <a:r>
              <a:rPr lang="en-US" sz="1600" dirty="0">
                <a:solidFill>
                  <a:srgbClr val="FFFFFF"/>
                </a:solidFill>
                <a:ea typeface="+mn-ea"/>
              </a:rPr>
              <a:t>Extracting meaningful insights from data through our expertise navigating complex, data-intensive problems. Our solutions range from addressing data and knowledge management challenges to supporting AI-enabled science.</a:t>
            </a:r>
          </a:p>
          <a:p>
            <a:pPr marL="228568" lvl="0" indent="-228568" defTabSz="914264" fontAlgn="auto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en-US" sz="2200" spc="-40" dirty="0">
                <a:solidFill>
                  <a:srgbClr val="FFFFFF"/>
                </a:solidFill>
                <a:latin typeface="Source Sans 3 Black" panose="020B0303030403020204" pitchFamily="34" charset="0"/>
                <a:ea typeface="+mn-ea"/>
              </a:rPr>
              <a:t>Accelerating Science through Training, Application &amp; User Support</a:t>
            </a:r>
            <a:br>
              <a:rPr lang="en-US" sz="1900" dirty="0">
                <a:solidFill>
                  <a:srgbClr val="FFFFFF"/>
                </a:solidFill>
                <a:latin typeface="Source Sans 3 Black" panose="020B0303030403020204" pitchFamily="34" charset="0"/>
                <a:ea typeface="+mn-ea"/>
              </a:rPr>
            </a:br>
            <a:r>
              <a:rPr lang="en-US" sz="1600" dirty="0">
                <a:solidFill>
                  <a:srgbClr val="FFFFFF"/>
                </a:solidFill>
                <a:ea typeface="+mn-ea"/>
              </a:rPr>
              <a:t>Empowering impactful science through data and computing support on cutting-edge resources, while cultivating scientific leadership through mentorship and hands-on learning.</a:t>
            </a:r>
          </a:p>
          <a:p>
            <a:pPr marL="228568" indent="-228568" defTabSz="914264" fontAlgn="auto">
              <a:lnSpc>
                <a:spcPct val="110000"/>
              </a:lnSpc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FFFFFF"/>
                </a:solidFill>
                <a:latin typeface="Source Sans 3 Black" panose="020B0303030403020204" pitchFamily="34" charset="0"/>
                <a:ea typeface="+mn-ea"/>
              </a:rPr>
              <a:t>Translating Research into Impacts</a:t>
            </a:r>
            <a:br>
              <a:rPr lang="en-US" sz="2400" dirty="0">
                <a:solidFill>
                  <a:srgbClr val="FFFFFF"/>
                </a:solidFill>
                <a:latin typeface="Source Sans 3 Black" panose="020B0303030403020204" pitchFamily="34" charset="0"/>
                <a:ea typeface="+mn-ea"/>
              </a:rPr>
            </a:br>
            <a:r>
              <a:rPr lang="en-US" sz="1600" dirty="0">
                <a:solidFill>
                  <a:srgbClr val="FFFFFF"/>
                </a:solidFill>
                <a:ea typeface="+mn-ea"/>
              </a:rPr>
              <a:t>Advancing scientific research in partnership with stakeholders across academia, government and industry to impact society for the better.</a:t>
            </a:r>
          </a:p>
          <a:p>
            <a:pPr marL="228568" indent="-228568" defTabSz="914264" fontAlgn="auto">
              <a:lnSpc>
                <a:spcPct val="110000"/>
              </a:lnSpc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FFFFFF"/>
                </a:solidFill>
                <a:latin typeface="Source Sans 3 Black" panose="020B0303030403020204" pitchFamily="34" charset="0"/>
                <a:ea typeface="+mn-ea"/>
              </a:rPr>
              <a:t>Virtual Environments for Science</a:t>
            </a:r>
            <a:br>
              <a:rPr lang="en-US" sz="2400" dirty="0">
                <a:solidFill>
                  <a:srgbClr val="FFFFFF"/>
                </a:solidFill>
                <a:latin typeface="Source Sans 3 Black" panose="020B0303030403020204" pitchFamily="34" charset="0"/>
                <a:ea typeface="+mn-ea"/>
              </a:rPr>
            </a:br>
            <a:r>
              <a:rPr lang="en-US" sz="1600" dirty="0">
                <a:solidFill>
                  <a:srgbClr val="FFFFFF"/>
                </a:solidFill>
                <a:ea typeface="+mn-ea"/>
              </a:rPr>
              <a:t>Making data and computationally intensive capabilities accessible to millions of researchers, educators and students through science gateways, secure cloud enclaves, research software development and immersive visualizations.</a:t>
            </a:r>
          </a:p>
          <a:p>
            <a:pPr marL="228568" lvl="0" indent="-228568" defTabSz="914264" fontAlgn="auto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</a:pPr>
            <a:endParaRPr lang="en-US" sz="1800" dirty="0">
              <a:solidFill>
                <a:srgbClr val="FFFFFF"/>
              </a:solidFill>
              <a:latin typeface="Source Sans 3 Black" panose="020B0303030403020204" pitchFamily="34" charset="0"/>
              <a:ea typeface="+mn-ea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1800"/>
              </a:spcAft>
              <a:buNone/>
            </a:pPr>
            <a:endParaRPr lang="en-US" sz="1600" dirty="0">
              <a:solidFill>
                <a:schemeClr val="accent4"/>
              </a:solidFill>
              <a:latin typeface="Source Sans 3 Black" panose="020B0303030403020204" pitchFamily="34" charset="0"/>
            </a:endParaRPr>
          </a:p>
        </p:txBody>
      </p:sp>
      <p:pic>
        <p:nvPicPr>
          <p:cNvPr id="23" name="Content Placeholder 22" descr="A group of people looking at a large, tiled display showing wildfire activity. ">
            <a:extLst>
              <a:ext uri="{FF2B5EF4-FFF2-40B4-BE49-F238E27FC236}">
                <a16:creationId xmlns:a16="http://schemas.microsoft.com/office/drawing/2014/main" id="{CA66D4A0-2373-4BF0-A8C0-385DF67102C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98" t="33971" r="12174" b="14992"/>
          <a:stretch/>
        </p:blipFill>
        <p:spPr>
          <a:xfrm>
            <a:off x="0" y="1600200"/>
            <a:ext cx="6096000" cy="4064000"/>
          </a:xfr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55153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18">
            <a:extLst>
              <a:ext uri="{FF2B5EF4-FFF2-40B4-BE49-F238E27FC236}">
                <a16:creationId xmlns:a16="http://schemas.microsoft.com/office/drawing/2014/main" id="{06742A7E-B811-4254-87BE-2729077C15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365125"/>
            <a:ext cx="11582400" cy="1325563"/>
          </a:xfrm>
        </p:spPr>
        <p:txBody>
          <a:bodyPr/>
          <a:lstStyle/>
          <a:p>
            <a:pPr algn="ctr"/>
            <a:r>
              <a:rPr lang="en-US" dirty="0"/>
              <a:t>Halıcıoğlu School of Data Science and Computing</a:t>
            </a:r>
          </a:p>
        </p:txBody>
      </p:sp>
      <p:sp>
        <p:nvSpPr>
          <p:cNvPr id="20" name="Content Placeholder 19">
            <a:extLst>
              <a:ext uri="{FF2B5EF4-FFF2-40B4-BE49-F238E27FC236}">
                <a16:creationId xmlns:a16="http://schemas.microsoft.com/office/drawing/2014/main" id="{C9754ED4-7E15-46F6-B65E-CD5D11B32EB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00800" y="1600200"/>
            <a:ext cx="5486400" cy="4064000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None/>
            </a:pPr>
            <a:r>
              <a:rPr lang="en-US" sz="2400" dirty="0">
                <a:solidFill>
                  <a:schemeClr val="accent4"/>
                </a:solidFill>
                <a:latin typeface="Source Sans 3 Black" panose="020B0303030403020204" pitchFamily="34" charset="0"/>
              </a:rPr>
              <a:t>HSDSC is a new kind of school for a </a:t>
            </a:r>
            <a:br>
              <a:rPr lang="en-US" sz="2400" dirty="0">
                <a:solidFill>
                  <a:schemeClr val="accent4"/>
                </a:solidFill>
                <a:latin typeface="Source Sans 3 Black" panose="020B0303030403020204" pitchFamily="34" charset="0"/>
              </a:rPr>
            </a:br>
            <a:r>
              <a:rPr lang="en-US" sz="2400" dirty="0">
                <a:solidFill>
                  <a:schemeClr val="accent4"/>
                </a:solidFill>
                <a:latin typeface="Source Sans 3 Black" panose="020B0303030403020204" pitchFamily="34" charset="0"/>
              </a:rPr>
              <a:t>data-driven world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None/>
            </a:pPr>
            <a:r>
              <a:rPr lang="en-US" sz="1800" dirty="0"/>
              <a:t>Built on the combined strengths of the </a:t>
            </a:r>
            <a:r>
              <a:rPr lang="en-US" sz="1800" b="1" dirty="0">
                <a:latin typeface="Source Sans 3 ExtraBold" panose="020B0303030403020204" pitchFamily="34" charset="0"/>
                <a:ea typeface="+mn-ea"/>
              </a:rPr>
              <a:t>San Diego Supercomputer Center </a:t>
            </a:r>
            <a:r>
              <a:rPr lang="en-US" sz="1800" dirty="0"/>
              <a:t>— an international leader in high-performance and data-intensive computing — and the </a:t>
            </a:r>
            <a:r>
              <a:rPr lang="en-US" sz="1800" b="1" dirty="0">
                <a:latin typeface="Source Sans 3 ExtraBold" panose="020B0303030403020204" pitchFamily="34" charset="0"/>
                <a:ea typeface="+mn-ea"/>
              </a:rPr>
              <a:t>Halıcıoğlu Data Science Institute</a:t>
            </a:r>
            <a:r>
              <a:rPr lang="en-US" sz="1800" dirty="0"/>
              <a:t>, a pioneering hub for interdisciplinary data science and AI.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None/>
            </a:pPr>
            <a:r>
              <a:rPr lang="en-US" sz="1800" dirty="0"/>
              <a:t>Together, they form a dynamic academic environment that advances cutting-edge research, fosters collaboration across disciplines and prepares the next generation to lead in a data-driven world.</a:t>
            </a:r>
            <a:endParaRPr lang="en-US" sz="1800" b="1" dirty="0">
              <a:solidFill>
                <a:schemeClr val="accent4"/>
              </a:solidFill>
              <a:latin typeface="Source Sans Pro" panose="020B0503030403020204" pitchFamily="34" charset="77"/>
              <a:ea typeface="+mn-ea"/>
            </a:endParaRPr>
          </a:p>
        </p:txBody>
      </p:sp>
      <p:pic>
        <p:nvPicPr>
          <p:cNvPr id="23" name="Content Placeholder 22" descr="UC San Diego's Geisel Library building superimposed with binary code across a blue sky.">
            <a:extLst>
              <a:ext uri="{FF2B5EF4-FFF2-40B4-BE49-F238E27FC236}">
                <a16:creationId xmlns:a16="http://schemas.microsoft.com/office/drawing/2014/main" id="{CA66D4A0-2373-4BF0-A8C0-385DF67102C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0" y="1600200"/>
            <a:ext cx="6096000" cy="4064000"/>
          </a:xfrm>
        </p:spPr>
      </p:pic>
    </p:spTree>
    <p:extLst>
      <p:ext uri="{BB962C8B-B14F-4D97-AF65-F5344CB8AC3E}">
        <p14:creationId xmlns:p14="http://schemas.microsoft.com/office/powerpoint/2010/main" val="29429108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AC67518-598D-41F0-A5B4-220C42DDAD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C68570B-7180-426A-8321-04B45D4DFB0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sz="2000" dirty="0"/>
              <a:t>Contact SDSC Communications </a:t>
            </a:r>
            <a:r>
              <a:rPr lang="en-US" sz="2000" dirty="0">
                <a:solidFill>
                  <a:schemeClr val="accent4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communications@sdsc.edu</a:t>
            </a:r>
            <a:endParaRPr lang="en-US" sz="2000" dirty="0">
              <a:solidFill>
                <a:schemeClr val="accent4"/>
              </a:solidFill>
            </a:endParaRPr>
          </a:p>
          <a:p>
            <a:r>
              <a:rPr lang="en-US" sz="2000" dirty="0"/>
              <a:t>Visit the SDSC website: </a:t>
            </a:r>
            <a:r>
              <a:rPr lang="en-US" sz="2000" dirty="0">
                <a:solidFill>
                  <a:schemeClr val="accent4"/>
                </a:solidFill>
              </a:rPr>
              <a:t>www.sdsc.edu</a:t>
            </a:r>
          </a:p>
          <a:p>
            <a:r>
              <a:rPr lang="en-US" sz="2000" dirty="0"/>
              <a:t>Visit the Halıcıoğlu School of Data Science and Computing website: </a:t>
            </a:r>
            <a:r>
              <a:rPr lang="en-US" sz="2000" dirty="0">
                <a:solidFill>
                  <a:schemeClr val="accent4"/>
                </a:solidFill>
              </a:rPr>
              <a:t>hsdsc.ucsd.edu</a:t>
            </a:r>
          </a:p>
        </p:txBody>
      </p:sp>
      <p:pic>
        <p:nvPicPr>
          <p:cNvPr id="10" name="Content Placeholder 9" descr="An upward view of the San Diego Supercomputer Center building with flowering trees below.">
            <a:extLst>
              <a:ext uri="{FF2B5EF4-FFF2-40B4-BE49-F238E27FC236}">
                <a16:creationId xmlns:a16="http://schemas.microsoft.com/office/drawing/2014/main" id="{D8A15B20-F5FC-4056-AAE3-90842713793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77" t="-1" r="23048" b="11137"/>
          <a:stretch/>
        </p:blipFill>
        <p:spPr>
          <a:xfrm>
            <a:off x="9728" y="0"/>
            <a:ext cx="5648678" cy="6354763"/>
          </a:xfrm>
        </p:spPr>
      </p:pic>
    </p:spTree>
    <p:extLst>
      <p:ext uri="{BB962C8B-B14F-4D97-AF65-F5344CB8AC3E}">
        <p14:creationId xmlns:p14="http://schemas.microsoft.com/office/powerpoint/2010/main" val="12699884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AC67518-598D-41F0-A5B4-220C42DDAD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8400" y="513669"/>
            <a:ext cx="5181600" cy="1325563"/>
          </a:xfrm>
        </p:spPr>
        <p:txBody>
          <a:bodyPr/>
          <a:lstStyle/>
          <a:p>
            <a:r>
              <a:rPr lang="en-US" dirty="0"/>
              <a:t>Questions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C68570B-7180-426A-8321-04B45D4DFB0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228600" indent="-228600">
              <a:lnSpc>
                <a:spcPct val="110000"/>
              </a:lnSpc>
              <a:spcBef>
                <a:spcPts val="1000"/>
              </a:spcBef>
            </a:pPr>
            <a:r>
              <a:rPr lang="en-US" sz="2000" dirty="0"/>
              <a:t>Contact SDSC Communications </a:t>
            </a:r>
            <a:r>
              <a:rPr lang="en-US" sz="2000" dirty="0">
                <a:solidFill>
                  <a:schemeClr val="tx2"/>
                </a:solidFill>
                <a:latin typeface="Source Sans 3 Black" panose="020B0303030403020204" pitchFamily="34" charset="0"/>
              </a:rPr>
              <a:t>communications@sdsc.edu</a:t>
            </a:r>
          </a:p>
          <a:p>
            <a:pPr marL="228600" indent="-228600">
              <a:lnSpc>
                <a:spcPct val="110000"/>
              </a:lnSpc>
              <a:spcBef>
                <a:spcPts val="1000"/>
              </a:spcBef>
            </a:pPr>
            <a:r>
              <a:rPr lang="en-US" sz="2000" dirty="0"/>
              <a:t>Visit the SDSC website: </a:t>
            </a:r>
            <a:r>
              <a:rPr lang="en-US" sz="2000" dirty="0">
                <a:solidFill>
                  <a:schemeClr val="tx2"/>
                </a:solidFill>
                <a:latin typeface="Source Sans 3 Black" panose="020B0303030403020204" pitchFamily="34" charset="0"/>
              </a:rPr>
              <a:t>www.sdsc.edu</a:t>
            </a:r>
          </a:p>
          <a:p>
            <a:pPr marL="228600" indent="-228600">
              <a:lnSpc>
                <a:spcPct val="110000"/>
              </a:lnSpc>
              <a:spcBef>
                <a:spcPts val="1000"/>
              </a:spcBef>
            </a:pPr>
            <a:r>
              <a:rPr lang="en-US" sz="2000" dirty="0"/>
              <a:t>Visit the Halıcıoğlu School of Data Science and Computing website: </a:t>
            </a:r>
            <a:r>
              <a:rPr lang="en-US" sz="2000" dirty="0">
                <a:solidFill>
                  <a:schemeClr val="tx2"/>
                </a:solidFill>
                <a:latin typeface="Source Sans 3 Black" panose="020B0303030403020204" pitchFamily="34" charset="0"/>
              </a:rPr>
              <a:t>hsdsc.ucsd.edu</a:t>
            </a:r>
          </a:p>
        </p:txBody>
      </p:sp>
      <p:pic>
        <p:nvPicPr>
          <p:cNvPr id="6" name="Content Placeholder 9" descr="An upward view of the San Diego Supercomputer Center building with flowering trees below.">
            <a:extLst>
              <a:ext uri="{FF2B5EF4-FFF2-40B4-BE49-F238E27FC236}">
                <a16:creationId xmlns:a16="http://schemas.microsoft.com/office/drawing/2014/main" id="{44AC1B6C-ACE5-38D1-D269-A757A3E95E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77" t="-1" r="23048" b="11137"/>
          <a:stretch/>
        </p:blipFill>
        <p:spPr>
          <a:xfrm>
            <a:off x="9728" y="0"/>
            <a:ext cx="5648678" cy="6354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214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5" descr="San Diego Supercomputer Center wordmark on two lines.">
            <a:extLst>
              <a:ext uri="{FF2B5EF4-FFF2-40B4-BE49-F238E27FC236}">
                <a16:creationId xmlns:a16="http://schemas.microsoft.com/office/drawing/2014/main" id="{55875F29-060C-BCD3-60D1-978A5BC3CD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14400" y="762000"/>
            <a:ext cx="4162425" cy="752475"/>
          </a:xfrm>
          <a:prstGeom prst="rect">
            <a:avLst/>
          </a:prstGeom>
        </p:spPr>
      </p:pic>
      <p:pic>
        <p:nvPicPr>
          <p:cNvPr id="8" name="Graphic 7" descr="UC San Diego Halıcıoğlu School of Data Science and Computing logo.">
            <a:extLst>
              <a:ext uri="{FF2B5EF4-FFF2-40B4-BE49-F238E27FC236}">
                <a16:creationId xmlns:a16="http://schemas.microsoft.com/office/drawing/2014/main" id="{D0944EEE-71D3-4716-88F1-24E173DB9E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14400" y="4945142"/>
            <a:ext cx="3609975" cy="9525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EDBB922F-B450-5E1D-29BE-67730B78B9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096000" y="0"/>
            <a:ext cx="6096000" cy="635508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10" descr="UC San Diego Halıcıoğlu School of Data Science and Computing reversed logo.">
            <a:extLst>
              <a:ext uri="{FF2B5EF4-FFF2-40B4-BE49-F238E27FC236}">
                <a16:creationId xmlns:a16="http://schemas.microsoft.com/office/drawing/2014/main" id="{190D9CFC-81EF-89DE-D899-AFB2464D936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010400" y="4945142"/>
            <a:ext cx="3609975" cy="952500"/>
          </a:xfrm>
          <a:prstGeom prst="rect">
            <a:avLst/>
          </a:prstGeom>
        </p:spPr>
      </p:pic>
      <p:pic>
        <p:nvPicPr>
          <p:cNvPr id="13" name="Graphic 12" descr="San Diego Supercomputer Center reversed wordmark on two lines.">
            <a:extLst>
              <a:ext uri="{FF2B5EF4-FFF2-40B4-BE49-F238E27FC236}">
                <a16:creationId xmlns:a16="http://schemas.microsoft.com/office/drawing/2014/main" id="{56711573-A431-E28E-5B60-C8A12F2D425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7010400" y="804862"/>
            <a:ext cx="4162425" cy="752475"/>
          </a:xfrm>
          <a:prstGeom prst="rect">
            <a:avLst/>
          </a:prstGeom>
        </p:spPr>
      </p:pic>
      <p:pic>
        <p:nvPicPr>
          <p:cNvPr id="15" name="Graphic 14" descr="San Diego Supercomputer Center wordmark on three lines.">
            <a:extLst>
              <a:ext uri="{FF2B5EF4-FFF2-40B4-BE49-F238E27FC236}">
                <a16:creationId xmlns:a16="http://schemas.microsoft.com/office/drawing/2014/main" id="{A0DEED7A-006B-17BF-A686-9456AFE7916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914400" y="2097643"/>
            <a:ext cx="2809875" cy="1200150"/>
          </a:xfrm>
          <a:prstGeom prst="rect">
            <a:avLst/>
          </a:prstGeom>
        </p:spPr>
      </p:pic>
      <p:pic>
        <p:nvPicPr>
          <p:cNvPr id="17" name="Graphic 16" descr="San Diego Supercomputer Center reversed wordmark on three lines.">
            <a:extLst>
              <a:ext uri="{FF2B5EF4-FFF2-40B4-BE49-F238E27FC236}">
                <a16:creationId xmlns:a16="http://schemas.microsoft.com/office/drawing/2014/main" id="{A2BD3F7A-5FF8-7989-487F-8542430BB78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7010400" y="2126218"/>
            <a:ext cx="2809875" cy="1200150"/>
          </a:xfrm>
          <a:prstGeom prst="rect">
            <a:avLst/>
          </a:prstGeom>
        </p:spPr>
      </p:pic>
      <p:pic>
        <p:nvPicPr>
          <p:cNvPr id="19" name="Graphic 18" descr="SDSC initials wordmark. ">
            <a:extLst>
              <a:ext uri="{FF2B5EF4-FFF2-40B4-BE49-F238E27FC236}">
                <a16:creationId xmlns:a16="http://schemas.microsoft.com/office/drawing/2014/main" id="{AD107E84-1DDE-D6C1-1500-C699912D877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14400" y="3880961"/>
            <a:ext cx="1271588" cy="481013"/>
          </a:xfrm>
          <a:prstGeom prst="rect">
            <a:avLst/>
          </a:prstGeom>
        </p:spPr>
      </p:pic>
      <p:pic>
        <p:nvPicPr>
          <p:cNvPr id="21" name="Graphic 20" descr="SDSC initials reversed wordmark. ">
            <a:extLst>
              <a:ext uri="{FF2B5EF4-FFF2-40B4-BE49-F238E27FC236}">
                <a16:creationId xmlns:a16="http://schemas.microsoft.com/office/drawing/2014/main" id="{1B066693-8284-1FF0-B828-2D4BE22CB224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7000875" y="3895249"/>
            <a:ext cx="1271588" cy="48101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22CEBA1-867A-866B-6B4B-07C55C73EBE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38200" y="-1325563"/>
            <a:ext cx="10515600" cy="132556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Logos</a:t>
            </a:r>
          </a:p>
        </p:txBody>
      </p:sp>
    </p:spTree>
    <p:extLst>
      <p:ext uri="{BB962C8B-B14F-4D97-AF65-F5344CB8AC3E}">
        <p14:creationId xmlns:p14="http://schemas.microsoft.com/office/powerpoint/2010/main" val="3518064678"/>
      </p:ext>
    </p:extLst>
  </p:cSld>
  <p:clrMapOvr>
    <a:masterClrMapping/>
  </p:clrMapOvr>
</p:sld>
</file>

<file path=ppt/theme/theme1.xml><?xml version="1.0" encoding="utf-8"?>
<a:theme xmlns:a="http://schemas.openxmlformats.org/drawingml/2006/main" name="NPACI/SDSC (logo) template">
  <a:themeElements>
    <a:clrScheme name="UC San Diego">
      <a:dk1>
        <a:srgbClr val="182B49"/>
      </a:dk1>
      <a:lt1>
        <a:sysClr val="window" lastClr="FFFFFF"/>
      </a:lt1>
      <a:dk2>
        <a:srgbClr val="00629B"/>
      </a:dk2>
      <a:lt2>
        <a:srgbClr val="E7E6E6"/>
      </a:lt2>
      <a:accent1>
        <a:srgbClr val="00C6D7"/>
      </a:accent1>
      <a:accent2>
        <a:srgbClr val="FC8900"/>
      </a:accent2>
      <a:accent3>
        <a:srgbClr val="B6B1A9"/>
      </a:accent3>
      <a:accent4>
        <a:srgbClr val="FFCD00"/>
      </a:accent4>
      <a:accent5>
        <a:srgbClr val="D462AD"/>
      </a:accent5>
      <a:accent6>
        <a:srgbClr val="6E963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DSC_UCSanDiego_HSDSC.potx" id="{0A843DD0-EBBA-48D4-8007-B9949DAB9725}" vid="{2EB8A557-20CE-40C1-8D75-FC99EB436B2E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</TotalTime>
  <Pages>1</Pages>
  <Words>664</Words>
  <Application>Microsoft Office PowerPoint</Application>
  <PresentationFormat>Widescreen</PresentationFormat>
  <Paragraphs>40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20" baseType="lpstr">
      <vt:lpstr>Arial</vt:lpstr>
      <vt:lpstr>Calibri</vt:lpstr>
      <vt:lpstr>Helvetica</vt:lpstr>
      <vt:lpstr>Source Sans 3</vt:lpstr>
      <vt:lpstr>Source Sans 3 Black</vt:lpstr>
      <vt:lpstr>Source Sans 3 ExtraBold</vt:lpstr>
      <vt:lpstr>Source Sans Pro</vt:lpstr>
      <vt:lpstr>Teko SemiBold</vt:lpstr>
      <vt:lpstr>Times</vt:lpstr>
      <vt:lpstr>NPACI/SDSC (logo) template</vt:lpstr>
      <vt:lpstr>SDSC Title Presentation</vt:lpstr>
      <vt:lpstr>Fonts</vt:lpstr>
      <vt:lpstr>Content Guidance</vt:lpstr>
      <vt:lpstr>San Diego Supercomputer Center Innovating to impact science, technology, education and society</vt:lpstr>
      <vt:lpstr>Geographic Scope</vt:lpstr>
      <vt:lpstr>SDSC Expertise</vt:lpstr>
      <vt:lpstr>Halıcıoğlu School of Data Science and Computing</vt:lpstr>
      <vt:lpstr>Questions</vt:lpstr>
      <vt:lpstr>Questions</vt:lpstr>
      <vt:lpstr>Logos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Tolo, Benjamin</dc:creator>
  <cp:keywords/>
  <dc:description/>
  <cp:lastModifiedBy>Tolo, Benjamin</cp:lastModifiedBy>
  <cp:revision>3</cp:revision>
  <cp:lastPrinted>2001-01-12T19:39:24Z</cp:lastPrinted>
  <dcterms:created xsi:type="dcterms:W3CDTF">2026-06-23T22:11:54Z</dcterms:created>
  <dcterms:modified xsi:type="dcterms:W3CDTF">2026-06-23T23:16:24Z</dcterms:modified>
</cp:coreProperties>
</file>